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sldIdLst>
    <p:sldId id="300" r:id="rId2"/>
    <p:sldId id="323" r:id="rId3"/>
    <p:sldId id="2141411561" r:id="rId4"/>
    <p:sldId id="2141411569" r:id="rId5"/>
    <p:sldId id="2141411553" r:id="rId6"/>
    <p:sldId id="2141411562" r:id="rId7"/>
    <p:sldId id="2141411566" r:id="rId8"/>
    <p:sldId id="2141411567" r:id="rId9"/>
    <p:sldId id="2141411568" r:id="rId10"/>
    <p:sldId id="2141411580" r:id="rId11"/>
    <p:sldId id="2141411582" r:id="rId12"/>
    <p:sldId id="2141411575" r:id="rId13"/>
    <p:sldId id="2141411572" r:id="rId14"/>
    <p:sldId id="2141411573" r:id="rId15"/>
    <p:sldId id="2141411574" r:id="rId16"/>
    <p:sldId id="2141411532" r:id="rId17"/>
  </p:sldIdLst>
  <p:sldSz cx="12192000" cy="6858000"/>
  <p:notesSz cx="6858000" cy="9144000"/>
  <p:embeddedFontLst>
    <p:embeddedFont>
      <p:font typeface="Atkinson Hyperlegible" pitchFamily="50" charset="0"/>
      <p:regular r:id="rId19"/>
      <p:bold r:id="rId20"/>
      <p:italic r:id="rId21"/>
      <p:boldItalic r:id="rId22"/>
    </p:embeddedFont>
    <p:embeddedFont>
      <p:font typeface="Calibri" panose="020F0502020204030204" pitchFamily="34" charset="0"/>
      <p:regular r:id="rId23"/>
      <p:bold r:id="rId24"/>
      <p:italic r:id="rId25"/>
      <p:boldItalic r:id="rId26"/>
    </p:embeddedFont>
  </p:embeddedFontLst>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BAD18"/>
    <a:srgbClr val="98D7CE"/>
    <a:srgbClr val="C7DDF1"/>
    <a:srgbClr val="595959"/>
    <a:srgbClr val="BAECE4"/>
    <a:srgbClr val="31B09C"/>
    <a:srgbClr val="DEEBF7"/>
    <a:srgbClr val="B3C0E2"/>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74737" autoAdjust="0"/>
  </p:normalViewPr>
  <p:slideViewPr>
    <p:cSldViewPr snapToGrid="0">
      <p:cViewPr varScale="1">
        <p:scale>
          <a:sx n="44" d="100"/>
          <a:sy n="44" d="100"/>
        </p:scale>
        <p:origin x="1336" y="36"/>
      </p:cViewPr>
      <p:guideLst>
        <p:guide orient="horz" pos="2160"/>
        <p:guide pos="3840"/>
      </p:guideLst>
    </p:cSldViewPr>
  </p:slideViewPr>
  <p:notesTextViewPr>
    <p:cViewPr>
      <p:scale>
        <a:sx n="120" d="100"/>
        <a:sy n="120" d="100"/>
      </p:scale>
      <p:origin x="0" y="0"/>
    </p:cViewPr>
  </p:notesTextViewPr>
  <p:notesViewPr>
    <p:cSldViewPr snapToGrid="0">
      <p:cViewPr varScale="1">
        <p:scale>
          <a:sx n="87" d="100"/>
          <a:sy n="87" d="100"/>
        </p:scale>
        <p:origin x="309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5448C-9631-42E7-A042-829907BF31F8}" type="datetimeFigureOut">
              <a:rPr lang="en-GB" smtClean="0"/>
              <a:t>15/05/2023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D9D50-C061-45AE-A04B-DE5F593CE4BE}" type="slidenum">
              <a:rPr lang="en-GB" smtClean="0"/>
              <a:t>‹#›</a:t>
            </a:fld>
            <a:endParaRPr lang="en-GB"/>
          </a:p>
        </p:txBody>
      </p:sp>
    </p:spTree>
    <p:extLst>
      <p:ext uri="{BB962C8B-B14F-4D97-AF65-F5344CB8AC3E}">
        <p14:creationId xmlns:p14="http://schemas.microsoft.com/office/powerpoint/2010/main" val="68095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Unit 3 of Module 6.</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a:t>
            </a:fld>
            <a:endParaRPr lang="en-GB"/>
          </a:p>
        </p:txBody>
      </p:sp>
    </p:spTree>
    <p:extLst>
      <p:ext uri="{BB962C8B-B14F-4D97-AF65-F5344CB8AC3E}">
        <p14:creationId xmlns:p14="http://schemas.microsoft.com/office/powerpoint/2010/main" val="1393379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0B99573-6606-431B-9833-C9A1792FC2D2}"/>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The surgical, emergency, delivery and newborn care units are generally the easiest sections to organize, as there is a lower risk of staff not being present.</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Laboratory and pharmacy services commonly close for lunch or at a specific time of the day, so it is important to request their schedules to ensure staff are available for data collection.</a:t>
            </a:r>
            <a:endParaRPr lang="en-GB"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21166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C3D6477-39DF-4AC1-83FA-7D468D5DB167}"/>
              </a:ext>
            </a:extLst>
          </p:cNvPr>
          <p:cNvSpPr>
            <a:spLocks noGrp="1"/>
          </p:cNvSpPr>
          <p:nvPr>
            <p:ph type="body" idx="1"/>
          </p:nvPr>
        </p:nvSpPr>
        <p:spPr/>
        <p:txBody>
          <a:bodyPr/>
          <a:lstStyle/>
          <a:p>
            <a:r>
              <a:rPr lang="en-GB" sz="1200" kern="1200" dirty="0">
                <a:solidFill>
                  <a:schemeClr val="tx1"/>
                </a:solidFill>
                <a:effectLst/>
                <a:latin typeface="+mn-lt"/>
                <a:ea typeface="+mn-ea"/>
                <a:cs typeface="+mn-cs"/>
              </a:rPr>
              <a:t>Before data collection can start, the team needs to </a:t>
            </a:r>
            <a:r>
              <a:rPr lang="en-GB" sz="1200" b="1" kern="1200" dirty="0">
                <a:solidFill>
                  <a:schemeClr val="tx1"/>
                </a:solidFill>
                <a:effectLst/>
                <a:latin typeface="+mn-lt"/>
                <a:ea typeface="+mn-ea"/>
                <a:cs typeface="+mn-cs"/>
              </a:rPr>
              <a:t>identify facility staff to interview</a:t>
            </a:r>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​For key informants, the following staff may be considered:​</a:t>
            </a:r>
          </a:p>
          <a:p>
            <a:endParaRPr lang="en-GB"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200" kern="1200" dirty="0">
                <a:solidFill>
                  <a:schemeClr val="tx1"/>
                </a:solidFill>
                <a:effectLst/>
                <a:latin typeface="+mn-lt"/>
                <a:ea typeface="+mn-ea"/>
                <a:cs typeface="+mn-cs"/>
              </a:rPr>
              <a:t>managers, finance and health information system staff for the availability and management sections;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nurses in-charge and service providers for outpatient services;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staff in charge of support services such as laboratory, X-ray and pharmacy.​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team leader should ask the facility in-charge to identify key informants, and to assign someone to take team members to the data collection sites and introduce them to the staff at the sites. </a:t>
            </a:r>
          </a:p>
          <a:p>
            <a:pPr rtl="0" fontAlgn="base"/>
            <a:r>
              <a:rPr lang="en-US" sz="1200" b="0" i="0" u="none" strike="noStrike"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2366914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3FFA1AA-2731-4604-825C-D2F6CF4BC3CE}"/>
              </a:ext>
            </a:extLst>
          </p:cNvPr>
          <p:cNvSpPr>
            <a:spLocks noGrp="1"/>
          </p:cNvSpPr>
          <p:nvPr>
            <p:ph type="body" idx="1"/>
          </p:nvPr>
        </p:nvSpPr>
        <p:spPr/>
        <p:txBody>
          <a:bodyPr/>
          <a:lstStyle/>
          <a:p>
            <a:r>
              <a:rPr lang="en-GB" sz="1200" kern="1200" dirty="0">
                <a:solidFill>
                  <a:schemeClr val="tx1"/>
                </a:solidFill>
                <a:effectLst/>
                <a:latin typeface="+mn-lt"/>
                <a:ea typeface="+mn-ea"/>
                <a:cs typeface="+mn-cs"/>
              </a:rPr>
              <a:t>On arrival at the service site, it is important for data collectors to remember that:​</a:t>
            </a:r>
          </a:p>
          <a:p>
            <a:endParaRPr lang="en-GB"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200" kern="1200" dirty="0">
                <a:solidFill>
                  <a:schemeClr val="tx1"/>
                </a:solidFill>
                <a:effectLst/>
                <a:latin typeface="+mn-lt"/>
                <a:ea typeface="+mn-ea"/>
                <a:cs typeface="+mn-cs"/>
              </a:rPr>
              <a:t>​service providers are busy; and​</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patient rights need to be protected (for example the right to privacy and to receive services in a timely manner).​</a:t>
            </a:r>
          </a:p>
          <a:p>
            <a:pPr marL="171450" indent="-171450">
              <a:buFont typeface="Arial" panose="020B0604020202020204" pitchFamily="34" charset="0"/>
              <a:buChar char="•"/>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respondent’s time </a:t>
            </a:r>
            <a:r>
              <a:rPr lang="en-GB" sz="1200" b="1" kern="1200" dirty="0">
                <a:solidFill>
                  <a:schemeClr val="tx1"/>
                </a:solidFill>
                <a:effectLst/>
                <a:latin typeface="+mn-lt"/>
                <a:ea typeface="+mn-ea"/>
                <a:cs typeface="+mn-cs"/>
              </a:rPr>
              <a:t>is</a:t>
            </a:r>
            <a:r>
              <a:rPr lang="en-GB" sz="1200" kern="1200" dirty="0">
                <a:solidFill>
                  <a:schemeClr val="tx1"/>
                </a:solidFill>
                <a:effectLst/>
                <a:latin typeface="+mn-lt"/>
                <a:ea typeface="+mn-ea"/>
                <a:cs typeface="+mn-cs"/>
              </a:rPr>
              <a:t> required, however, so data collectors may need to compromise and negotiate to find a suitable time to conduct the interview. This can be facilitated by developing a good rapport with the respondent.​</a:t>
            </a:r>
            <a:endParaRPr lang="en-GB" dirty="0"/>
          </a:p>
        </p:txBody>
      </p:sp>
    </p:spTree>
    <p:extLst>
      <p:ext uri="{BB962C8B-B14F-4D97-AF65-F5344CB8AC3E}">
        <p14:creationId xmlns:p14="http://schemas.microsoft.com/office/powerpoint/2010/main" val="1316651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ED1D83F-E12D-4C54-8576-B628C193C6BB}"/>
              </a:ext>
            </a:extLst>
          </p:cNvPr>
          <p:cNvSpPr>
            <a:spLocks noGrp="1"/>
          </p:cNvSpPr>
          <p:nvPr>
            <p:ph type="body" idx="1"/>
          </p:nvPr>
        </p:nvSpPr>
        <p:spPr/>
        <p:txBody>
          <a:bodyPr/>
          <a:lstStyle/>
          <a:p>
            <a:r>
              <a:rPr lang="en-GB" sz="1200" kern="1200" dirty="0">
                <a:solidFill>
                  <a:schemeClr val="tx1"/>
                </a:solidFill>
                <a:effectLst/>
                <a:latin typeface="+mn-lt"/>
                <a:ea typeface="+mn-ea"/>
                <a:cs typeface="+mn-cs"/>
              </a:rPr>
              <a:t>It is important to minimize non-productive time by being organized. To achieve this, data collectors should: </a:t>
            </a: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be familiar with the questionnaire sections and the different respondents that need to be interviewed;</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be flexible with the order of data collection, depending on respondent availability; and</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contact the team leader if problems arise.</a:t>
            </a:r>
            <a:endParaRPr lang="en-GB" sz="1200" kern="1200" dirty="0">
              <a:solidFill>
                <a:schemeClr val="tx1"/>
              </a:solidFill>
              <a:effectLst/>
              <a:latin typeface="+mn-lt"/>
              <a:ea typeface="+mn-ea"/>
              <a:cs typeface="+mn-cs"/>
            </a:endParaRPr>
          </a:p>
          <a:p>
            <a:endParaRPr lang="en-GB" dirty="0"/>
          </a:p>
        </p:txBody>
      </p:sp>
    </p:spTree>
    <p:extLst>
      <p:ext uri="{BB962C8B-B14F-4D97-AF65-F5344CB8AC3E}">
        <p14:creationId xmlns:p14="http://schemas.microsoft.com/office/powerpoint/2010/main" val="3504798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7AD00B1-8598-42C4-8CC1-E92A52904431}"/>
              </a:ext>
            </a:extLst>
          </p:cNvPr>
          <p:cNvSpPr>
            <a:spLocks noGrp="1"/>
          </p:cNvSpPr>
          <p:nvPr>
            <p:ph type="body" idx="1"/>
          </p:nvPr>
        </p:nvSpPr>
        <p:spPr/>
        <p:txBody>
          <a:bodyPr/>
          <a:lstStyle/>
          <a:p>
            <a:r>
              <a:rPr lang="en-GB" sz="1200" kern="1200" dirty="0">
                <a:solidFill>
                  <a:schemeClr val="tx1"/>
                </a:solidFill>
                <a:effectLst/>
                <a:latin typeface="+mn-lt"/>
                <a:ea typeface="+mn-ea"/>
                <a:cs typeface="+mn-cs"/>
              </a:rPr>
              <a:t>After the person assigned by the facility in-charge has introduced the data collector to staff at the service sites, data collectors should: ​</a:t>
            </a:r>
          </a:p>
          <a:p>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request access to the site and the cooperation of the staff;</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briefly </a:t>
            </a:r>
            <a:r>
              <a:rPr lang="en-US" sz="1200" b="1" kern="1200" dirty="0">
                <a:solidFill>
                  <a:schemeClr val="tx1"/>
                </a:solidFill>
                <a:effectLst/>
                <a:latin typeface="+mn-lt"/>
                <a:ea typeface="+mn-ea"/>
                <a:cs typeface="+mn-cs"/>
              </a:rPr>
              <a:t>explain the information that is needed</a:t>
            </a:r>
            <a:r>
              <a:rPr lang="en-US" sz="1200" kern="1200" dirty="0">
                <a:solidFill>
                  <a:schemeClr val="tx1"/>
                </a:solidFill>
                <a:effectLst/>
                <a:latin typeface="+mn-lt"/>
                <a:ea typeface="+mn-ea"/>
                <a:cs typeface="+mn-cs"/>
              </a:rPr>
              <a:t> and advise the respondent how much </a:t>
            </a:r>
            <a:r>
              <a:rPr lang="en-US" sz="1200" b="1" kern="1200" dirty="0">
                <a:solidFill>
                  <a:schemeClr val="tx1"/>
                </a:solidFill>
                <a:effectLst/>
                <a:latin typeface="+mn-lt"/>
                <a:ea typeface="+mn-ea"/>
                <a:cs typeface="+mn-cs"/>
              </a:rPr>
              <a:t>time will be needed</a:t>
            </a:r>
            <a:r>
              <a:rPr lang="en-US" sz="1200" kern="1200" dirty="0">
                <a:solidFill>
                  <a:schemeClr val="tx1"/>
                </a:solidFill>
                <a:effectLst/>
                <a:latin typeface="+mn-lt"/>
                <a:ea typeface="+mn-ea"/>
                <a:cs typeface="+mn-cs"/>
              </a:rPr>
              <a:t> to conduct the survey in the site; and</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reassure the respondent, making sure they understand that the information will not be used in any way that will harm them, and that it is collected to inform planning and improve services.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dirty="0"/>
          </a:p>
        </p:txBody>
      </p:sp>
    </p:spTree>
    <p:extLst>
      <p:ext uri="{BB962C8B-B14F-4D97-AF65-F5344CB8AC3E}">
        <p14:creationId xmlns:p14="http://schemas.microsoft.com/office/powerpoint/2010/main" val="2607361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speaking to the respondent, the data collector should: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speak clearly and loudly enough to be heard;</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read each question aloud, exactly as it is written in the questionnaire;</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listen carefully and without judgment to the responses;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accurately record the responses on the tablet;</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probe for additional information when necessary, but avoid “leading” the respondent to an answer; and</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remember that this survey collects facts and not opinions. If the data collector is uncertain of a response, they should check if a more appropriate respondent can be identified;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collector should also:</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avoid giving their own opinions on service conditions or patient care;</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avoid promises for actions or changes; and finally</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thank the respondent and verify that there are no missing responses.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sz="14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15</a:t>
            </a:fld>
            <a:endParaRPr lang="en-GB"/>
          </a:p>
        </p:txBody>
      </p:sp>
    </p:spTree>
    <p:extLst>
      <p:ext uri="{BB962C8B-B14F-4D97-AF65-F5344CB8AC3E}">
        <p14:creationId xmlns:p14="http://schemas.microsoft.com/office/powerpoint/2010/main" val="1446731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have now completed Unit 3.</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try the practice exercise and the end of module quiz.</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16</a:t>
            </a:fld>
            <a:endParaRPr lang="en-GB"/>
          </a:p>
        </p:txBody>
      </p:sp>
    </p:spTree>
    <p:extLst>
      <p:ext uri="{BB962C8B-B14F-4D97-AF65-F5344CB8AC3E}">
        <p14:creationId xmlns:p14="http://schemas.microsoft.com/office/powerpoint/2010/main" val="1129117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the end of this unit, you will be able to </a:t>
            </a:r>
            <a:r>
              <a:rPr lang="en-GB" sz="1200" kern="1200" dirty="0">
                <a:solidFill>
                  <a:schemeClr val="tx1"/>
                </a:solidFill>
                <a:effectLst/>
                <a:latin typeface="+mn-lt"/>
                <a:ea typeface="+mn-ea"/>
                <a:cs typeface="+mn-cs"/>
              </a:rPr>
              <a:t>identify the procedures to be followed by the data collection team before arrival at facilities, on arrival at facilities, and on arrival at the service site. </a:t>
            </a:r>
          </a:p>
        </p:txBody>
      </p:sp>
      <p:sp>
        <p:nvSpPr>
          <p:cNvPr id="4" name="Slide Number Placeholder 3"/>
          <p:cNvSpPr>
            <a:spLocks noGrp="1"/>
          </p:cNvSpPr>
          <p:nvPr>
            <p:ph type="sldNum" sz="quarter" idx="5"/>
          </p:nvPr>
        </p:nvSpPr>
        <p:spPr/>
        <p:txBody>
          <a:bodyPr/>
          <a:lstStyle/>
          <a:p>
            <a:fld id="{7C1D9D50-C061-45AE-A04B-DE5F593CE4BE}" type="slidenum">
              <a:rPr lang="en-GB" smtClean="0"/>
              <a:t>2</a:t>
            </a:fld>
            <a:endParaRPr lang="en-GB"/>
          </a:p>
        </p:txBody>
      </p:sp>
    </p:spTree>
    <p:extLst>
      <p:ext uri="{BB962C8B-B14F-4D97-AF65-F5344CB8AC3E}">
        <p14:creationId xmlns:p14="http://schemas.microsoft.com/office/powerpoint/2010/main" val="174822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arrival at the facility, the team leader should notify the facility in-charge well in advance of the time that the data collection team will arrive at the facility.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is important to </a:t>
            </a:r>
            <a:r>
              <a:rPr lang="en-US" sz="1200" b="1" kern="1200" dirty="0">
                <a:solidFill>
                  <a:schemeClr val="tx1"/>
                </a:solidFill>
                <a:effectLst/>
                <a:latin typeface="+mn-lt"/>
                <a:ea typeface="+mn-ea"/>
                <a:cs typeface="+mn-cs"/>
              </a:rPr>
              <a:t>arrive early</a:t>
            </a:r>
            <a:r>
              <a:rPr lang="en-US" sz="1200" kern="1200" dirty="0">
                <a:solidFill>
                  <a:schemeClr val="tx1"/>
                </a:solidFill>
                <a:effectLst/>
                <a:latin typeface="+mn-lt"/>
                <a:ea typeface="+mn-ea"/>
                <a:cs typeface="+mn-cs"/>
              </a:rPr>
              <a:t> at the health facility. This is because it is easier to get cooperation and support at the beginning of the day, before staff get too busy.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team should be well prepared for the visit and have all the necessary tools and supplies.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should also be very familiar with the questionnaire and tools </a:t>
            </a:r>
            <a:r>
              <a:rPr lang="en-US" sz="1200" b="1" kern="1200" dirty="0">
                <a:solidFill>
                  <a:schemeClr val="tx1"/>
                </a:solidFill>
                <a:effectLst/>
                <a:latin typeface="+mn-lt"/>
                <a:ea typeface="+mn-ea"/>
                <a:cs typeface="+mn-cs"/>
              </a:rPr>
              <a:t>before starting data collection</a:t>
            </a:r>
            <a:r>
              <a:rPr lang="en-US"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3</a:t>
            </a:fld>
            <a:endParaRPr lang="en-GB"/>
          </a:p>
        </p:txBody>
      </p:sp>
    </p:spTree>
    <p:extLst>
      <p:ext uri="{BB962C8B-B14F-4D97-AF65-F5344CB8AC3E}">
        <p14:creationId xmlns:p14="http://schemas.microsoft.com/office/powerpoint/2010/main" val="3373280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5AF7DAE-047E-4411-B5E4-534AB5670BED}"/>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The team should plan for lunch at the facility.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may not have time to leave the facility and some respondents may only be available during lunchtimes.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​Furthermore, the facility may have limited choices available for lunch.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​Therefore, it is a good idea to bring snacks and water.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​In places where it gets hot and energy may dwindle – a snack can make all the difference!</a:t>
            </a:r>
            <a:endParaRPr lang="en-GB" sz="1200" kern="1200" dirty="0">
              <a:solidFill>
                <a:schemeClr val="tx1"/>
              </a:solidFill>
              <a:effectLst/>
              <a:latin typeface="+mn-lt"/>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F1153B3-1895-479A-9D30-EF5D1D9094EF}"/>
              </a:ext>
            </a:extLst>
          </p:cNvPr>
          <p:cNvSpPr>
            <a:spLocks noGrp="1"/>
          </p:cNvSpPr>
          <p:nvPr>
            <p:ph type="body" idx="1"/>
          </p:nvPr>
        </p:nvSpPr>
        <p:spPr/>
        <p:txBody>
          <a:bodyPr/>
          <a:lstStyle/>
          <a:p>
            <a:r>
              <a:rPr lang="en-GB" sz="1200" kern="1200" dirty="0">
                <a:solidFill>
                  <a:schemeClr val="tx1"/>
                </a:solidFill>
                <a:effectLst/>
                <a:latin typeface="+mn-lt"/>
                <a:ea typeface="+mn-ea"/>
                <a:cs typeface="+mn-cs"/>
              </a:rPr>
              <a:t>When the data collection team is </a:t>
            </a:r>
            <a:r>
              <a:rPr lang="en-GB" sz="1200" b="1" kern="1200" dirty="0">
                <a:solidFill>
                  <a:schemeClr val="tx1"/>
                </a:solidFill>
                <a:effectLst/>
                <a:latin typeface="+mn-lt"/>
                <a:ea typeface="+mn-ea"/>
                <a:cs typeface="+mn-cs"/>
              </a:rPr>
              <a:t>nearby</a:t>
            </a:r>
            <a:r>
              <a:rPr lang="en-GB" sz="1200" kern="1200" dirty="0">
                <a:solidFill>
                  <a:schemeClr val="tx1"/>
                </a:solidFill>
                <a:effectLst/>
                <a:latin typeface="+mn-lt"/>
                <a:ea typeface="+mn-ea"/>
                <a:cs typeface="+mn-cs"/>
              </a:rPr>
              <a:t> the facility, they must </a:t>
            </a:r>
            <a:r>
              <a:rPr lang="en-GB" sz="1200" b="1" kern="1200" dirty="0">
                <a:solidFill>
                  <a:schemeClr val="tx1"/>
                </a:solidFill>
                <a:effectLst/>
                <a:latin typeface="+mn-lt"/>
                <a:ea typeface="+mn-ea"/>
                <a:cs typeface="+mn-cs"/>
              </a:rPr>
              <a:t>locate and verify the survey facility</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 </a:t>
            </a:r>
          </a:p>
          <a:p>
            <a:pPr fontAlgn="base"/>
            <a:r>
              <a:rPr lang="en-US" sz="1200" kern="1200" dirty="0">
                <a:solidFill>
                  <a:schemeClr val="tx1"/>
                </a:solidFill>
                <a:effectLst/>
                <a:latin typeface="+mn-lt"/>
                <a:ea typeface="+mn-ea"/>
                <a:cs typeface="+mn-cs"/>
              </a:rPr>
              <a:t>If, after contacting local authorities, the team cannot locate a facility on their list, or are not sure if the facility that they have found is the one identified on the list, the team leader should contact the area supervisor for advice.</a:t>
            </a:r>
            <a:r>
              <a:rPr lang="en-GB" sz="1200" kern="1200" dirty="0">
                <a:solidFill>
                  <a:schemeClr val="tx1"/>
                </a:solidFill>
                <a:effectLst/>
                <a:latin typeface="+mn-lt"/>
                <a:ea typeface="+mn-ea"/>
                <a:cs typeface="+mn-cs"/>
              </a:rPr>
              <a:t>​</a:t>
            </a:r>
          </a:p>
          <a:p>
            <a:pPr fontAlgn="base"/>
            <a:r>
              <a:rPr lang="en-US" sz="120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a:t>
            </a:r>
          </a:p>
          <a:p>
            <a:pPr fontAlgn="base"/>
            <a:r>
              <a:rPr lang="en-US" sz="1200" kern="1200" dirty="0">
                <a:solidFill>
                  <a:schemeClr val="tx1"/>
                </a:solidFill>
                <a:effectLst/>
                <a:latin typeface="+mn-lt"/>
                <a:ea typeface="+mn-ea"/>
                <a:cs typeface="+mn-cs"/>
              </a:rPr>
              <a:t>If a facility included in the list has closed, the area supervisor should be informed, and a replacement facility will be assigned to the team.</a:t>
            </a:r>
            <a:r>
              <a:rPr lang="en-GB" sz="1200" kern="1200" dirty="0">
                <a:solidFill>
                  <a:schemeClr val="tx1"/>
                </a:solidFill>
                <a:effectLst/>
                <a:latin typeface="+mn-lt"/>
                <a:ea typeface="+mn-ea"/>
                <a:cs typeface="+mn-cs"/>
              </a:rPr>
              <a:t>​</a:t>
            </a:r>
          </a:p>
          <a:p>
            <a:pPr fontAlgn="base"/>
            <a:r>
              <a:rPr lang="en-US" sz="120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a:t>
            </a:r>
          </a:p>
          <a:p>
            <a:pPr fontAlgn="base"/>
            <a:r>
              <a:rPr lang="en-US" sz="1200" kern="1200" dirty="0">
                <a:solidFill>
                  <a:schemeClr val="tx1"/>
                </a:solidFill>
                <a:effectLst/>
                <a:latin typeface="+mn-lt"/>
                <a:ea typeface="+mn-ea"/>
                <a:cs typeface="+mn-cs"/>
              </a:rPr>
              <a:t>The team should not visit and survey any facility that is not included on the team’s list, unless specifically approved in advance by the area supervisor and survey manager.</a:t>
            </a:r>
            <a:r>
              <a:rPr lang="en-GB" sz="1200" kern="1200" dirty="0">
                <a:solidFill>
                  <a:schemeClr val="tx1"/>
                </a:solidFill>
                <a:effectLst/>
                <a:latin typeface="+mn-lt"/>
                <a:ea typeface="+mn-ea"/>
                <a:cs typeface="+mn-cs"/>
              </a:rPr>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687610A-A134-4A03-8947-77F2183A8EE4}"/>
              </a:ext>
            </a:extLst>
          </p:cNvPr>
          <p:cNvSpPr>
            <a:spLocks noGrp="1"/>
          </p:cNvSpPr>
          <p:nvPr>
            <p:ph type="body" idx="1"/>
          </p:nvPr>
        </p:nvSpPr>
        <p:spPr/>
        <p:txBody>
          <a:bodyPr/>
          <a:lstStyle/>
          <a:p>
            <a:r>
              <a:rPr lang="en-GB" sz="1200" kern="1200" dirty="0">
                <a:solidFill>
                  <a:schemeClr val="tx1"/>
                </a:solidFill>
                <a:effectLst/>
                <a:latin typeface="+mn-lt"/>
                <a:ea typeface="+mn-ea"/>
                <a:cs typeface="+mn-cs"/>
              </a:rPr>
              <a:t>The first step on arrival at the facility is to </a:t>
            </a:r>
            <a:r>
              <a:rPr lang="en-GB" sz="1200" b="1" kern="1200" dirty="0">
                <a:solidFill>
                  <a:schemeClr val="tx1"/>
                </a:solidFill>
                <a:effectLst/>
                <a:latin typeface="+mn-lt"/>
                <a:ea typeface="+mn-ea"/>
                <a:cs typeface="+mn-cs"/>
              </a:rPr>
              <a:t>validate the cover page of the questionnaire</a:t>
            </a:r>
            <a:r>
              <a:rPr lang="en-GB"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Before starting data collection, the </a:t>
            </a:r>
            <a:r>
              <a:rPr lang="en-US" sz="1200" b="1" kern="1200" dirty="0">
                <a:solidFill>
                  <a:schemeClr val="tx1"/>
                </a:solidFill>
                <a:effectLst/>
                <a:latin typeface="+mn-lt"/>
                <a:ea typeface="+mn-ea"/>
                <a:cs typeface="+mn-cs"/>
              </a:rPr>
              <a:t>team leader</a:t>
            </a:r>
            <a:r>
              <a:rPr lang="en-US" sz="1200" kern="1200" dirty="0">
                <a:solidFill>
                  <a:schemeClr val="tx1"/>
                </a:solidFill>
                <a:effectLst/>
                <a:latin typeface="+mn-lt"/>
                <a:ea typeface="+mn-ea"/>
                <a:cs typeface="+mn-cs"/>
              </a:rPr>
              <a:t> should check that the identifying information in questionnaire Section 1 (that is pre-filled in </a:t>
            </a:r>
            <a:r>
              <a:rPr lang="en-US" sz="1200" kern="1200" dirty="0" err="1">
                <a:solidFill>
                  <a:schemeClr val="tx1"/>
                </a:solidFill>
                <a:effectLst/>
                <a:latin typeface="+mn-lt"/>
                <a:ea typeface="+mn-ea"/>
                <a:cs typeface="+mn-cs"/>
              </a:rPr>
              <a:t>CSPro</a:t>
            </a:r>
            <a:r>
              <a:rPr lang="en-US" sz="1200" kern="1200" dirty="0">
                <a:solidFill>
                  <a:schemeClr val="tx1"/>
                </a:solidFill>
                <a:effectLst/>
                <a:latin typeface="+mn-lt"/>
                <a:ea typeface="+mn-ea"/>
                <a:cs typeface="+mn-cs"/>
              </a:rPr>
              <a:t>) is complete and correct.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there are any errors, the team leader should inform the </a:t>
            </a:r>
            <a:r>
              <a:rPr lang="en-US" sz="1200" b="1" kern="1200" dirty="0">
                <a:solidFill>
                  <a:schemeClr val="tx1"/>
                </a:solidFill>
                <a:effectLst/>
                <a:latin typeface="+mn-lt"/>
                <a:ea typeface="+mn-ea"/>
                <a:cs typeface="+mn-cs"/>
              </a:rPr>
              <a:t>area supervisor</a:t>
            </a:r>
            <a:r>
              <a:rPr lang="en-US" sz="1200" kern="1200" dirty="0">
                <a:solidFill>
                  <a:schemeClr val="tx1"/>
                </a:solidFill>
                <a:effectLst/>
                <a:latin typeface="+mn-lt"/>
                <a:ea typeface="+mn-ea"/>
                <a:cs typeface="+mn-cs"/>
              </a:rPr>
              <a:t> at the end of the day.</a:t>
            </a:r>
            <a:endParaRPr lang="en-GB" sz="1200" kern="1200" dirty="0">
              <a:solidFill>
                <a:schemeClr val="tx1"/>
              </a:solidFill>
              <a:effectLst/>
              <a:latin typeface="+mn-lt"/>
              <a:ea typeface="+mn-ea"/>
              <a:cs typeface="+mn-cs"/>
            </a:endParaRPr>
          </a:p>
          <a:p>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A894255-E2DE-4FE9-BCE4-AAD01FB7A667}"/>
              </a:ext>
            </a:extLst>
          </p:cNvPr>
          <p:cNvSpPr>
            <a:spLocks noGrp="1"/>
          </p:cNvSpPr>
          <p:nvPr>
            <p:ph type="body" idx="1"/>
          </p:nvPr>
        </p:nvSpPr>
        <p:spPr/>
        <p:txBody>
          <a:bodyPr/>
          <a:lstStyle/>
          <a:p>
            <a:r>
              <a:rPr lang="en-GB" sz="1200" kern="1200" dirty="0">
                <a:solidFill>
                  <a:schemeClr val="tx1"/>
                </a:solidFill>
                <a:effectLst/>
                <a:latin typeface="+mn-lt"/>
                <a:ea typeface="+mn-ea"/>
                <a:cs typeface="+mn-cs"/>
              </a:rPr>
              <a:t>Upon arrival at the facility and after validating the cover page, the data collection team takes the geographic coordinates of the facility as indicated in the questionnaire.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geographic coordinates are collected through GPS, which stands for global positioning system​.​</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GPS coordinates, which use a space-based satellite system, are used to precisely locate the geographic position of the facility.</a:t>
            </a:r>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C3D6477-39DF-4AC1-83FA-7D468D5DB167}"/>
              </a:ext>
            </a:extLst>
          </p:cNvPr>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next step is to</a:t>
            </a:r>
            <a:r>
              <a:rPr lang="en-US" sz="1200" b="1" i="0" u="none" strike="noStrike" kern="1200" dirty="0">
                <a:solidFill>
                  <a:schemeClr val="tx1"/>
                </a:solidFill>
                <a:effectLst/>
                <a:latin typeface="+mn-lt"/>
                <a:ea typeface="+mn-ea"/>
                <a:cs typeface="+mn-cs"/>
              </a:rPr>
              <a:t> meet with the person in charge of the facility (sometimes called the “facility in-charge”)</a:t>
            </a:r>
            <a:r>
              <a:rPr lang="en-US" sz="1200" b="0" i="0" u="none" strike="noStrike" kern="1200" dirty="0">
                <a:solidFill>
                  <a:schemeClr val="tx1"/>
                </a:solidFill>
                <a:effectLst/>
                <a:latin typeface="+mn-lt"/>
                <a:ea typeface="+mn-ea"/>
                <a:cs typeface="+mn-cs"/>
              </a:rPr>
              <a:t>. This first contact at the facility should be made by the team leader. </a:t>
            </a:r>
            <a:r>
              <a:rPr lang="en-GB"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The team leader should:</a:t>
            </a:r>
            <a:r>
              <a:rPr lang="en-GB"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introduce the team;</a:t>
            </a:r>
            <a:r>
              <a:rPr lang="en-GB" sz="12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give the facility in-charge the letter of introduction provided by the ministry of health;</a:t>
            </a:r>
            <a:r>
              <a:rPr lang="en-US" sz="12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explain the purpose of the visit, the activities that are part of the survey, and the estimated duration of the visit;</a:t>
            </a:r>
            <a:r>
              <a:rPr lang="en-GB" sz="12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reassure facility staff that individual respondents will not be identified;</a:t>
            </a:r>
            <a:r>
              <a:rPr lang="en-GB" sz="12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respond to any questions and concerns from the facility in-charge or other facility staff;</a:t>
            </a:r>
            <a:r>
              <a:rPr lang="en-GB" sz="12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request consent to conduct the survey; and</a:t>
            </a:r>
            <a:r>
              <a:rPr lang="en-GB" sz="12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ask the facility in-charge to sign the Informed Consent form provided by the ministry of health.</a:t>
            </a:r>
            <a:r>
              <a:rPr lang="en-GB"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E7D3425-5A90-46C1-895C-275296B82969}"/>
              </a:ext>
            </a:extLst>
          </p:cNvPr>
          <p:cNvSpPr>
            <a:spLocks noGrp="1"/>
          </p:cNvSpPr>
          <p:nvPr>
            <p:ph type="body" idx="1"/>
          </p:nvPr>
        </p:nvSpPr>
        <p:spPr/>
        <p:txBody>
          <a:bodyPr/>
          <a:lstStyle/>
          <a:p>
            <a:r>
              <a:rPr lang="en-GB" sz="1200" kern="1200" dirty="0">
                <a:solidFill>
                  <a:schemeClr val="tx1"/>
                </a:solidFill>
                <a:effectLst/>
                <a:latin typeface="+mn-lt"/>
                <a:ea typeface="+mn-ea"/>
                <a:cs typeface="+mn-cs"/>
              </a:rPr>
              <a:t>After consent to conduct the survey has been obtained, the team discusses with the in-charge some important practical aspects of the visit.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 is important to identify immediately any services where staff need to be interviewed at specific times, for example:​</a:t>
            </a:r>
          </a:p>
          <a:p>
            <a:r>
              <a:rPr lang="en-GB" sz="1200" kern="1200" dirty="0">
                <a:solidFill>
                  <a:schemeClr val="tx1"/>
                </a:solidFill>
                <a:effectLst/>
                <a:latin typeface="+mn-lt"/>
                <a:ea typeface="+mn-ea"/>
                <a:cs typeface="+mn-cs"/>
              </a:rPr>
              <a:t>​</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services that are only offered at certain times;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services where staff may leave early; or​</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services that may close early or during lunch.</a:t>
            </a:r>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79F1-05A3-4387-9047-8268792CE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C9257D8-8E90-4BD3-BD75-EC6A1FDFC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9512706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7B00-9E38-48BD-BD42-585E5B855D6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162318-839A-4DDB-AF7F-45DACAE6C3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C987B4-2514-406D-B06A-514A36A9744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15/05/2023</a:t>
            </a:fld>
            <a:endParaRPr lang="en-GB"/>
          </a:p>
        </p:txBody>
      </p:sp>
      <p:sp>
        <p:nvSpPr>
          <p:cNvPr id="5" name="Footer Placeholder 4">
            <a:extLst>
              <a:ext uri="{FF2B5EF4-FFF2-40B4-BE49-F238E27FC236}">
                <a16:creationId xmlns:a16="http://schemas.microsoft.com/office/drawing/2014/main" id="{F07EC6CB-FB4B-4747-A6C9-07B449B88E7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7130FBF-9DC0-41DC-B410-5E37DDED097C}"/>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88486488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54561-7F4C-422F-8E1F-711420A6B4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54B118-3C98-497F-B8E6-AEBCC31A99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89668B-8E65-4318-9CEE-0F1452AD7E84}"/>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15/05/2023</a:t>
            </a:fld>
            <a:endParaRPr lang="en-GB"/>
          </a:p>
        </p:txBody>
      </p:sp>
      <p:sp>
        <p:nvSpPr>
          <p:cNvPr id="5" name="Footer Placeholder 4">
            <a:extLst>
              <a:ext uri="{FF2B5EF4-FFF2-40B4-BE49-F238E27FC236}">
                <a16:creationId xmlns:a16="http://schemas.microsoft.com/office/drawing/2014/main" id="{FE3DDD7F-A795-48C9-A231-763010EBFAD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123A3BD-0C69-402D-A27C-A44D40452D00}"/>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173104688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6A1C-CFCE-4465-ABAA-B8C208D21A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FC2C64-E46C-497D-8F72-DC94C614AA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C0DD8F-9785-4942-ACD0-C6B973D8EFA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15/05/2023</a:t>
            </a:fld>
            <a:endParaRPr lang="en-GB"/>
          </a:p>
        </p:txBody>
      </p:sp>
      <p:sp>
        <p:nvSpPr>
          <p:cNvPr id="5" name="Footer Placeholder 4">
            <a:extLst>
              <a:ext uri="{FF2B5EF4-FFF2-40B4-BE49-F238E27FC236}">
                <a16:creationId xmlns:a16="http://schemas.microsoft.com/office/drawing/2014/main" id="{0E2E645A-8142-4BF4-AAEA-2FBD85F054C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0B24A14-094F-464A-B7D7-1E73DADE4426}"/>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9098181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BEEE-DAE7-4F47-8541-54166AF1BE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BA12E93-C960-4135-8A27-F88922A9C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DB0224-69A1-4B8A-9CFB-05EA2A0E1233}"/>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15/05/2023</a:t>
            </a:fld>
            <a:endParaRPr lang="en-GB"/>
          </a:p>
        </p:txBody>
      </p:sp>
      <p:sp>
        <p:nvSpPr>
          <p:cNvPr id="5" name="Footer Placeholder 4">
            <a:extLst>
              <a:ext uri="{FF2B5EF4-FFF2-40B4-BE49-F238E27FC236}">
                <a16:creationId xmlns:a16="http://schemas.microsoft.com/office/drawing/2014/main" id="{0EBEA8A2-0B04-40FB-8BDB-6D62EAEF7E8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57393D8-AEEE-4AA2-BCB6-53E8C3FD0789}"/>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400338824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C8C3-7C4A-4EE6-B177-515F3C8AE4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F43D30-0AED-4F72-8850-D78E9DA62B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7DBDC9-5432-419C-81D3-7339C35C66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BC437F-64CD-4199-9402-DB1AC565868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15/05/2023</a:t>
            </a:fld>
            <a:endParaRPr lang="en-GB"/>
          </a:p>
        </p:txBody>
      </p:sp>
      <p:sp>
        <p:nvSpPr>
          <p:cNvPr id="6" name="Footer Placeholder 5">
            <a:extLst>
              <a:ext uri="{FF2B5EF4-FFF2-40B4-BE49-F238E27FC236}">
                <a16:creationId xmlns:a16="http://schemas.microsoft.com/office/drawing/2014/main" id="{60DE094F-4283-4248-A6E4-76FAA65312B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2653E755-361D-4A07-9A04-F3672E0B4E8E}"/>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5106574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F21F-A968-449D-9FA2-CD5BD9EEE6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607DC4-998D-4CFC-8745-1C33E9C6F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33E50B-6A8C-4134-8F3C-2EBD034B6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0FA19B-EC28-42AD-970C-0FBA3DF7C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7156B2-52AE-4203-82A9-0A3A38D4EC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99B79C6-97D2-47ED-9D6F-89F52B67B6C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15/05/2023</a:t>
            </a:fld>
            <a:endParaRPr lang="en-GB"/>
          </a:p>
        </p:txBody>
      </p:sp>
      <p:sp>
        <p:nvSpPr>
          <p:cNvPr id="8" name="Footer Placeholder 7">
            <a:extLst>
              <a:ext uri="{FF2B5EF4-FFF2-40B4-BE49-F238E27FC236}">
                <a16:creationId xmlns:a16="http://schemas.microsoft.com/office/drawing/2014/main" id="{A5088382-302A-42A5-96FC-00CD76AF286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363C413-632F-487F-A064-ECCFF20CC198}"/>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50128560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E986-CC09-40CB-8794-728D3A4D50A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1C4580-E0E0-410E-A8EF-559635424170}"/>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15/05/2023</a:t>
            </a:fld>
            <a:endParaRPr lang="en-GB"/>
          </a:p>
        </p:txBody>
      </p:sp>
      <p:sp>
        <p:nvSpPr>
          <p:cNvPr id="4" name="Footer Placeholder 3">
            <a:extLst>
              <a:ext uri="{FF2B5EF4-FFF2-40B4-BE49-F238E27FC236}">
                <a16:creationId xmlns:a16="http://schemas.microsoft.com/office/drawing/2014/main" id="{7A0021B1-B1A5-4390-9931-62B9973AD62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16EE1ED0-6B72-4D34-AF65-543DAD8F5BA1}"/>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02150598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1B427D-848C-4440-B914-46185C91A9C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15/05/2023</a:t>
            </a:fld>
            <a:endParaRPr lang="en-GB"/>
          </a:p>
        </p:txBody>
      </p:sp>
      <p:sp>
        <p:nvSpPr>
          <p:cNvPr id="3" name="Footer Placeholder 2">
            <a:extLst>
              <a:ext uri="{FF2B5EF4-FFF2-40B4-BE49-F238E27FC236}">
                <a16:creationId xmlns:a16="http://schemas.microsoft.com/office/drawing/2014/main" id="{25E70E5F-7E9C-4E79-B83A-F4E7F164742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44BBC04C-EDBB-432A-BF79-45E0343C5533}"/>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7409239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81D-9C7D-4187-9515-3D6F62106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345368-E801-4D4A-B2F4-A47CEC9BB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BD52-441C-459D-BF68-BD401B80A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D469C6-7A38-4890-B220-CFCECB42C6A1}"/>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15/05/2023</a:t>
            </a:fld>
            <a:endParaRPr lang="en-GB"/>
          </a:p>
        </p:txBody>
      </p:sp>
      <p:sp>
        <p:nvSpPr>
          <p:cNvPr id="6" name="Footer Placeholder 5">
            <a:extLst>
              <a:ext uri="{FF2B5EF4-FFF2-40B4-BE49-F238E27FC236}">
                <a16:creationId xmlns:a16="http://schemas.microsoft.com/office/drawing/2014/main" id="{D86B9655-B326-4380-AD04-96DBAA6BCDE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9750C96-C745-4135-AE92-FA4AE6EC7697}"/>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89938352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FD55-E903-4166-B501-905B0C2BA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2E65C9-DDAA-466A-A6FC-7D116EDC8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0AA80B-212E-41D3-87AF-FC58A5D07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63AF25-52CF-4127-AE62-8E55B6DAE27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15/05/2023</a:t>
            </a:fld>
            <a:endParaRPr lang="en-GB"/>
          </a:p>
        </p:txBody>
      </p:sp>
      <p:sp>
        <p:nvSpPr>
          <p:cNvPr id="6" name="Footer Placeholder 5">
            <a:extLst>
              <a:ext uri="{FF2B5EF4-FFF2-40B4-BE49-F238E27FC236}">
                <a16:creationId xmlns:a16="http://schemas.microsoft.com/office/drawing/2014/main" id="{6294994E-CCCB-42D2-A6E5-F7BFB558CABB}"/>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866B599-E99E-4B76-A90C-C8233724FA4A}"/>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6445391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AB451-C634-4A9E-BFB0-9D91D0869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E72FA12-8D9E-475C-A9D6-5357EB51C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72613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2.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3.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8.png"/><Relationship Id="rId5" Type="http://schemas.openxmlformats.org/officeDocument/2006/relationships/image" Target="../media/image1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BB4486-8548-7693-0F10-43CD15A9C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grpSp>
        <p:nvGrpSpPr>
          <p:cNvPr id="2" name="Group 1">
            <a:extLst>
              <a:ext uri="{FF2B5EF4-FFF2-40B4-BE49-F238E27FC236}">
                <a16:creationId xmlns:a16="http://schemas.microsoft.com/office/drawing/2014/main" id="{AEFF31C0-596D-4351-B46F-8440B6312256}"/>
              </a:ext>
            </a:extLst>
          </p:cNvPr>
          <p:cNvGrpSpPr/>
          <p:nvPr/>
        </p:nvGrpSpPr>
        <p:grpSpPr>
          <a:xfrm>
            <a:off x="1" y="1805920"/>
            <a:ext cx="12175670" cy="3243080"/>
            <a:chOff x="1" y="1805920"/>
            <a:chExt cx="12175670" cy="3243080"/>
          </a:xfrm>
        </p:grpSpPr>
        <p:grpSp>
          <p:nvGrpSpPr>
            <p:cNvPr id="31" name="Group 30">
              <a:extLst>
                <a:ext uri="{FF2B5EF4-FFF2-40B4-BE49-F238E27FC236}">
                  <a16:creationId xmlns:a16="http://schemas.microsoft.com/office/drawing/2014/main" id="{B73EB9B5-8DB0-C2BA-6F75-5397B8DDBBCD}"/>
                </a:ext>
              </a:extLst>
            </p:cNvPr>
            <p:cNvGrpSpPr/>
            <p:nvPr/>
          </p:nvGrpSpPr>
          <p:grpSpPr>
            <a:xfrm>
              <a:off x="3225226" y="1805920"/>
              <a:ext cx="8950445" cy="3240000"/>
              <a:chOff x="3225226" y="1805920"/>
              <a:chExt cx="8950445" cy="3240000"/>
            </a:xfrm>
          </p:grpSpPr>
          <p:sp>
            <p:nvSpPr>
              <p:cNvPr id="32" name="Rectangle 31">
                <a:extLst>
                  <a:ext uri="{FF2B5EF4-FFF2-40B4-BE49-F238E27FC236}">
                    <a16:creationId xmlns:a16="http://schemas.microsoft.com/office/drawing/2014/main" id="{3209C60B-4EAE-983B-EB90-2186CBA79AFC}"/>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3" name="Group 32">
                <a:extLst>
                  <a:ext uri="{FF2B5EF4-FFF2-40B4-BE49-F238E27FC236}">
                    <a16:creationId xmlns:a16="http://schemas.microsoft.com/office/drawing/2014/main" id="{7A08889B-A57A-D7C8-EAE7-BACEAFFB47D7}"/>
                  </a:ext>
                </a:extLst>
              </p:cNvPr>
              <p:cNvGrpSpPr/>
              <p:nvPr/>
            </p:nvGrpSpPr>
            <p:grpSpPr>
              <a:xfrm>
                <a:off x="3497856" y="2498247"/>
                <a:ext cx="7504761" cy="2067981"/>
                <a:chOff x="3029663" y="2714889"/>
                <a:chExt cx="7504761" cy="2067981"/>
              </a:xfrm>
            </p:grpSpPr>
            <p:sp>
              <p:nvSpPr>
                <p:cNvPr id="35" name="TextBox 34">
                  <a:extLst>
                    <a:ext uri="{FF2B5EF4-FFF2-40B4-BE49-F238E27FC236}">
                      <a16:creationId xmlns:a16="http://schemas.microsoft.com/office/drawing/2014/main" id="{6C5CA4A5-1A67-5576-0CC7-176E1C118893}"/>
                    </a:ext>
                  </a:extLst>
                </p:cNvPr>
                <p:cNvSpPr txBox="1"/>
                <p:nvPr/>
              </p:nvSpPr>
              <p:spPr>
                <a:xfrm>
                  <a:off x="3029663" y="2714889"/>
                  <a:ext cx="4720763" cy="595869"/>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3600" dirty="0"/>
                    <a:t>Unit 3</a:t>
                  </a:r>
                </a:p>
              </p:txBody>
            </p:sp>
            <p:sp>
              <p:nvSpPr>
                <p:cNvPr id="36" name="TextBox 35">
                  <a:extLst>
                    <a:ext uri="{FF2B5EF4-FFF2-40B4-BE49-F238E27FC236}">
                      <a16:creationId xmlns:a16="http://schemas.microsoft.com/office/drawing/2014/main" id="{8E7EEC0C-39AC-6792-600F-2FF2EFB7D9EB}"/>
                    </a:ext>
                  </a:extLst>
                </p:cNvPr>
                <p:cNvSpPr txBox="1"/>
                <p:nvPr/>
              </p:nvSpPr>
              <p:spPr>
                <a:xfrm>
                  <a:off x="3029663" y="3354402"/>
                  <a:ext cx="7504761" cy="1428468"/>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4800" dirty="0"/>
                    <a:t>Data collection in health facilities</a:t>
                  </a:r>
                </a:p>
              </p:txBody>
            </p:sp>
          </p:grpSp>
        </p:grpSp>
        <p:pic>
          <p:nvPicPr>
            <p:cNvPr id="10" name="Picture 9">
              <a:extLst>
                <a:ext uri="{FF2B5EF4-FFF2-40B4-BE49-F238E27FC236}">
                  <a16:creationId xmlns:a16="http://schemas.microsoft.com/office/drawing/2014/main" id="{837EE406-88EA-4B8D-8328-47404BB291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Tree>
    <p:custDataLst>
      <p:tags r:id="rId1"/>
    </p:custDataLst>
    <p:extLst>
      <p:ext uri="{BB962C8B-B14F-4D97-AF65-F5344CB8AC3E}">
        <p14:creationId xmlns:p14="http://schemas.microsoft.com/office/powerpoint/2010/main" val="30067691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GB" sz="3200" dirty="0">
                  <a:solidFill>
                    <a:srgbClr val="595959"/>
                  </a:solidFill>
                </a:rPr>
                <a:t>On arrival at facility</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6" name="grid1">
            <a:extLst>
              <a:ext uri="{FF2B5EF4-FFF2-40B4-BE49-F238E27FC236}">
                <a16:creationId xmlns:a16="http://schemas.microsoft.com/office/drawing/2014/main" id="{729EEDF9-9D41-4F19-A912-3159689296E2}"/>
              </a:ext>
            </a:extLst>
          </p:cNvPr>
          <p:cNvSpPr txBox="1"/>
          <p:nvPr/>
        </p:nvSpPr>
        <p:spPr>
          <a:xfrm>
            <a:off x="850778" y="996145"/>
            <a:ext cx="5131881" cy="5275494"/>
          </a:xfrm>
          <a:prstGeom prst="rect">
            <a:avLst/>
          </a:prstGeom>
          <a:solidFill>
            <a:srgbClr val="BAE4DD"/>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7" name="grid2">
            <a:extLst>
              <a:ext uri="{FF2B5EF4-FFF2-40B4-BE49-F238E27FC236}">
                <a16:creationId xmlns:a16="http://schemas.microsoft.com/office/drawing/2014/main" id="{737DCA97-7ADC-449B-8279-41C4C00A3D53}"/>
              </a:ext>
            </a:extLst>
          </p:cNvPr>
          <p:cNvSpPr txBox="1"/>
          <p:nvPr/>
        </p:nvSpPr>
        <p:spPr>
          <a:xfrm>
            <a:off x="6274394" y="996144"/>
            <a:ext cx="5084949" cy="5275494"/>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8" name="Picture 27">
            <a:extLst>
              <a:ext uri="{FF2B5EF4-FFF2-40B4-BE49-F238E27FC236}">
                <a16:creationId xmlns:a16="http://schemas.microsoft.com/office/drawing/2014/main" id="{2F146325-F8DC-41EF-93A7-F831366DE8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529" y="2257243"/>
            <a:ext cx="2430006" cy="1910381"/>
          </a:xfrm>
          <a:prstGeom prst="rect">
            <a:avLst/>
          </a:prstGeom>
        </p:spPr>
      </p:pic>
      <p:sp>
        <p:nvSpPr>
          <p:cNvPr id="32" name="caption2">
            <a:extLst>
              <a:ext uri="{FF2B5EF4-FFF2-40B4-BE49-F238E27FC236}">
                <a16:creationId xmlns:a16="http://schemas.microsoft.com/office/drawing/2014/main" id="{BDF39E50-16D3-4FDC-9152-E278AB064D47}"/>
              </a:ext>
            </a:extLst>
          </p:cNvPr>
          <p:cNvSpPr txBox="1"/>
          <p:nvPr/>
        </p:nvSpPr>
        <p:spPr>
          <a:xfrm>
            <a:off x="1083292" y="1223540"/>
            <a:ext cx="466685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chemeClr val="tx1">
                    <a:lumMod val="65000"/>
                    <a:lumOff val="35000"/>
                  </a:schemeClr>
                </a:solidFill>
              </a:rPr>
              <a:t>Surgical, emergency, delivery, </a:t>
            </a:r>
            <a:r>
              <a:rPr lang="en-GB" sz="2400" b="1" dirty="0" err="1">
                <a:solidFill>
                  <a:schemeClr val="tx1">
                    <a:lumMod val="65000"/>
                    <a:lumOff val="35000"/>
                  </a:schemeClr>
                </a:solidFill>
              </a:rPr>
              <a:t>newborn</a:t>
            </a:r>
            <a:r>
              <a:rPr lang="en-GB" sz="2400" b="1" dirty="0">
                <a:solidFill>
                  <a:schemeClr val="tx1">
                    <a:lumMod val="65000"/>
                    <a:lumOff val="35000"/>
                  </a:schemeClr>
                </a:solidFill>
              </a:rPr>
              <a:t> care units</a:t>
            </a:r>
          </a:p>
        </p:txBody>
      </p:sp>
      <p:sp>
        <p:nvSpPr>
          <p:cNvPr id="33" name="bulletText3">
            <a:extLst>
              <a:ext uri="{FF2B5EF4-FFF2-40B4-BE49-F238E27FC236}">
                <a16:creationId xmlns:a16="http://schemas.microsoft.com/office/drawing/2014/main" id="{65F17C3A-681B-400E-9153-3733C24809AB}"/>
              </a:ext>
            </a:extLst>
          </p:cNvPr>
          <p:cNvSpPr txBox="1"/>
          <p:nvPr/>
        </p:nvSpPr>
        <p:spPr>
          <a:xfrm>
            <a:off x="6872667" y="4451366"/>
            <a:ext cx="4277626"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commonly close for lunch/</a:t>
            </a:r>
          </a:p>
          <a:p>
            <a:pPr algn="l"/>
            <a:r>
              <a:rPr lang="en-GB" sz="2400" dirty="0">
                <a:solidFill>
                  <a:schemeClr val="tx1">
                    <a:lumMod val="65000"/>
                    <a:lumOff val="35000"/>
                  </a:schemeClr>
                </a:solidFill>
              </a:rPr>
              <a:t>at specific times</a:t>
            </a:r>
          </a:p>
        </p:txBody>
      </p:sp>
      <p:pic>
        <p:nvPicPr>
          <p:cNvPr id="34" name="bullet3">
            <a:extLst>
              <a:ext uri="{FF2B5EF4-FFF2-40B4-BE49-F238E27FC236}">
                <a16:creationId xmlns:a16="http://schemas.microsoft.com/office/drawing/2014/main" id="{AFFA1A1B-C822-4568-87FB-0ACCF21DF8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2769" y="4599418"/>
            <a:ext cx="117692" cy="122400"/>
          </a:xfrm>
          <a:prstGeom prst="rect">
            <a:avLst/>
          </a:prstGeom>
        </p:spPr>
      </p:pic>
      <p:sp>
        <p:nvSpPr>
          <p:cNvPr id="35" name="bulletText4">
            <a:extLst>
              <a:ext uri="{FF2B5EF4-FFF2-40B4-BE49-F238E27FC236}">
                <a16:creationId xmlns:a16="http://schemas.microsoft.com/office/drawing/2014/main" id="{470697D7-1488-405F-AA55-33391FDD1F2A}"/>
              </a:ext>
            </a:extLst>
          </p:cNvPr>
          <p:cNvSpPr txBox="1"/>
          <p:nvPr/>
        </p:nvSpPr>
        <p:spPr>
          <a:xfrm>
            <a:off x="6863556" y="5382525"/>
            <a:ext cx="433640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request schedules to ensure staff are available</a:t>
            </a:r>
          </a:p>
        </p:txBody>
      </p:sp>
      <p:pic>
        <p:nvPicPr>
          <p:cNvPr id="36" name="bullet4">
            <a:extLst>
              <a:ext uri="{FF2B5EF4-FFF2-40B4-BE49-F238E27FC236}">
                <a16:creationId xmlns:a16="http://schemas.microsoft.com/office/drawing/2014/main" id="{9B36C7D2-26E9-4377-8B6B-A0AB88FF7F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3659" y="5530577"/>
            <a:ext cx="117692" cy="122400"/>
          </a:xfrm>
          <a:prstGeom prst="rect">
            <a:avLst/>
          </a:prstGeom>
        </p:spPr>
      </p:pic>
      <p:sp>
        <p:nvSpPr>
          <p:cNvPr id="37" name="caption2">
            <a:extLst>
              <a:ext uri="{FF2B5EF4-FFF2-40B4-BE49-F238E27FC236}">
                <a16:creationId xmlns:a16="http://schemas.microsoft.com/office/drawing/2014/main" id="{1500B7CA-6013-4B41-991B-B7BA2C37A3ED}"/>
              </a:ext>
            </a:extLst>
          </p:cNvPr>
          <p:cNvSpPr txBox="1"/>
          <p:nvPr/>
        </p:nvSpPr>
        <p:spPr>
          <a:xfrm>
            <a:off x="6483442" y="1218260"/>
            <a:ext cx="466685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chemeClr val="tx1">
                    <a:lumMod val="65000"/>
                    <a:lumOff val="35000"/>
                  </a:schemeClr>
                </a:solidFill>
              </a:rPr>
              <a:t>Laboratory and pharmacy services</a:t>
            </a:r>
          </a:p>
        </p:txBody>
      </p:sp>
      <p:sp>
        <p:nvSpPr>
          <p:cNvPr id="38" name="bulletText1">
            <a:extLst>
              <a:ext uri="{FF2B5EF4-FFF2-40B4-BE49-F238E27FC236}">
                <a16:creationId xmlns:a16="http://schemas.microsoft.com/office/drawing/2014/main" id="{81E85DB7-95CC-491D-B465-C8D18E8F796E}"/>
              </a:ext>
            </a:extLst>
          </p:cNvPr>
          <p:cNvSpPr txBox="1"/>
          <p:nvPr/>
        </p:nvSpPr>
        <p:spPr>
          <a:xfrm>
            <a:off x="1733660" y="4451366"/>
            <a:ext cx="4277626"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easiest to organize</a:t>
            </a:r>
          </a:p>
        </p:txBody>
      </p:sp>
      <p:pic>
        <p:nvPicPr>
          <p:cNvPr id="39" name="bullet1">
            <a:extLst>
              <a:ext uri="{FF2B5EF4-FFF2-40B4-BE49-F238E27FC236}">
                <a16:creationId xmlns:a16="http://schemas.microsoft.com/office/drawing/2014/main" id="{0E0AFAD6-1A9D-4934-9AC3-B483E53B53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3762" y="4599418"/>
            <a:ext cx="117692" cy="122400"/>
          </a:xfrm>
          <a:prstGeom prst="rect">
            <a:avLst/>
          </a:prstGeom>
        </p:spPr>
      </p:pic>
      <p:sp>
        <p:nvSpPr>
          <p:cNvPr id="40" name="bulletText2">
            <a:extLst>
              <a:ext uri="{FF2B5EF4-FFF2-40B4-BE49-F238E27FC236}">
                <a16:creationId xmlns:a16="http://schemas.microsoft.com/office/drawing/2014/main" id="{A44744D5-D091-4479-AC6D-B779A4D82030}"/>
              </a:ext>
            </a:extLst>
          </p:cNvPr>
          <p:cNvSpPr txBox="1"/>
          <p:nvPr/>
        </p:nvSpPr>
        <p:spPr>
          <a:xfrm>
            <a:off x="1731676" y="5112073"/>
            <a:ext cx="4250984"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lower risk of staff not </a:t>
            </a:r>
            <a:br>
              <a:rPr lang="en-GB" sz="2400" dirty="0">
                <a:solidFill>
                  <a:schemeClr val="tx1">
                    <a:lumMod val="65000"/>
                    <a:lumOff val="35000"/>
                  </a:schemeClr>
                </a:solidFill>
              </a:rPr>
            </a:br>
            <a:r>
              <a:rPr lang="en-GB" sz="2400" dirty="0">
                <a:solidFill>
                  <a:schemeClr val="tx1">
                    <a:lumMod val="65000"/>
                    <a:lumOff val="35000"/>
                  </a:schemeClr>
                </a:solidFill>
              </a:rPr>
              <a:t>present</a:t>
            </a:r>
          </a:p>
        </p:txBody>
      </p:sp>
      <p:pic>
        <p:nvPicPr>
          <p:cNvPr id="41" name="bullet2">
            <a:extLst>
              <a:ext uri="{FF2B5EF4-FFF2-40B4-BE49-F238E27FC236}">
                <a16:creationId xmlns:a16="http://schemas.microsoft.com/office/drawing/2014/main" id="{917924F6-A4B1-4EE1-9ECC-36DA499CCE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1778" y="5260125"/>
            <a:ext cx="117692" cy="122400"/>
          </a:xfrm>
          <a:prstGeom prst="rect">
            <a:avLst/>
          </a:prstGeom>
        </p:spPr>
      </p:pic>
      <p:pic>
        <p:nvPicPr>
          <p:cNvPr id="42" name="Picture 41">
            <a:extLst>
              <a:ext uri="{FF2B5EF4-FFF2-40B4-BE49-F238E27FC236}">
                <a16:creationId xmlns:a16="http://schemas.microsoft.com/office/drawing/2014/main" id="{8209FE23-7AE8-4867-827B-E2CDCCF8C1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0201" y="2244760"/>
            <a:ext cx="2525219" cy="1778604"/>
          </a:xfrm>
          <a:prstGeom prst="rect">
            <a:avLst/>
          </a:prstGeom>
        </p:spPr>
      </p:pic>
    </p:spTree>
    <p:custDataLst>
      <p:tags r:id="rId1"/>
    </p:custDataLst>
    <p:extLst>
      <p:ext uri="{BB962C8B-B14F-4D97-AF65-F5344CB8AC3E}">
        <p14:creationId xmlns:p14="http://schemas.microsoft.com/office/powerpoint/2010/main" val="141017570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ppt_w</p:attrName>
                                        </p:attrNameLst>
                                      </p:cBhvr>
                                      <p:tavLst>
                                        <p:tav tm="0">
                                          <p:val>
                                            <p:fltVal val="0"/>
                                          </p:val>
                                        </p:tav>
                                        <p:tav tm="100000">
                                          <p:val>
                                            <p:strVal val="#ppt_w"/>
                                          </p:val>
                                        </p:tav>
                                      </p:tavLst>
                                    </p:anim>
                                    <p:anim calcmode="lin" valueType="num">
                                      <p:cBhvr>
                                        <p:cTn id="20" dur="500" fill="hold"/>
                                        <p:tgtEl>
                                          <p:spTgt spid="39"/>
                                        </p:tgtEl>
                                        <p:attrNameLst>
                                          <p:attrName>ppt_h</p:attrName>
                                        </p:attrNameLst>
                                      </p:cBhvr>
                                      <p:tavLst>
                                        <p:tav tm="0">
                                          <p:val>
                                            <p:fltVal val="0"/>
                                          </p:val>
                                        </p:tav>
                                        <p:tav tm="100000">
                                          <p:val>
                                            <p:strVal val="#ppt_h"/>
                                          </p:val>
                                        </p:tav>
                                      </p:tavLst>
                                    </p:anim>
                                    <p:anim calcmode="lin" valueType="num">
                                      <p:cBhvr>
                                        <p:cTn id="21" dur="500" fill="hold"/>
                                        <p:tgtEl>
                                          <p:spTgt spid="39"/>
                                        </p:tgtEl>
                                        <p:attrNameLst>
                                          <p:attrName>style.rotation</p:attrName>
                                        </p:attrNameLst>
                                      </p:cBhvr>
                                      <p:tavLst>
                                        <p:tav tm="0">
                                          <p:val>
                                            <p:fltVal val="90"/>
                                          </p:val>
                                        </p:tav>
                                        <p:tav tm="100000">
                                          <p:val>
                                            <p:fltVal val="0"/>
                                          </p:val>
                                        </p:tav>
                                      </p:tavLst>
                                    </p:anim>
                                    <p:animEffect transition="in" filter="fade">
                                      <p:cBhvr>
                                        <p:cTn id="22" dur="500"/>
                                        <p:tgtEl>
                                          <p:spTgt spid="3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anim calcmode="lin" valueType="num">
                                      <p:cBhvr>
                                        <p:cTn id="33" dur="500" fill="hold"/>
                                        <p:tgtEl>
                                          <p:spTgt spid="41"/>
                                        </p:tgtEl>
                                        <p:attrNameLst>
                                          <p:attrName>style.rotation</p:attrName>
                                        </p:attrNameLst>
                                      </p:cBhvr>
                                      <p:tavLst>
                                        <p:tav tm="0">
                                          <p:val>
                                            <p:fltVal val="90"/>
                                          </p:val>
                                        </p:tav>
                                        <p:tav tm="100000">
                                          <p:val>
                                            <p:fltVal val="0"/>
                                          </p:val>
                                        </p:tav>
                                      </p:tavLst>
                                    </p:anim>
                                    <p:animEffect transition="in" filter="fade">
                                      <p:cBhvr>
                                        <p:cTn id="34" dur="500"/>
                                        <p:tgtEl>
                                          <p:spTgt spid="4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ppt_w</p:attrName>
                                        </p:attrNameLst>
                                      </p:cBhvr>
                                      <p:tavLst>
                                        <p:tav tm="0">
                                          <p:val>
                                            <p:fltVal val="0"/>
                                          </p:val>
                                        </p:tav>
                                        <p:tav tm="100000">
                                          <p:val>
                                            <p:strVal val="#ppt_w"/>
                                          </p:val>
                                        </p:tav>
                                      </p:tavLst>
                                    </p:anim>
                                    <p:anim calcmode="lin" valueType="num">
                                      <p:cBhvr>
                                        <p:cTn id="56" dur="500" fill="hold"/>
                                        <p:tgtEl>
                                          <p:spTgt spid="34"/>
                                        </p:tgtEl>
                                        <p:attrNameLst>
                                          <p:attrName>ppt_h</p:attrName>
                                        </p:attrNameLst>
                                      </p:cBhvr>
                                      <p:tavLst>
                                        <p:tav tm="0">
                                          <p:val>
                                            <p:fltVal val="0"/>
                                          </p:val>
                                        </p:tav>
                                        <p:tav tm="100000">
                                          <p:val>
                                            <p:strVal val="#ppt_h"/>
                                          </p:val>
                                        </p:tav>
                                      </p:tavLst>
                                    </p:anim>
                                    <p:anim calcmode="lin" valueType="num">
                                      <p:cBhvr>
                                        <p:cTn id="57" dur="500" fill="hold"/>
                                        <p:tgtEl>
                                          <p:spTgt spid="34"/>
                                        </p:tgtEl>
                                        <p:attrNameLst>
                                          <p:attrName>style.rotation</p:attrName>
                                        </p:attrNameLst>
                                      </p:cBhvr>
                                      <p:tavLst>
                                        <p:tav tm="0">
                                          <p:val>
                                            <p:fltVal val="90"/>
                                          </p:val>
                                        </p:tav>
                                        <p:tav tm="100000">
                                          <p:val>
                                            <p:fltVal val="0"/>
                                          </p:val>
                                        </p:tav>
                                      </p:tavLst>
                                    </p:anim>
                                    <p:animEffect transition="in" filter="fade">
                                      <p:cBhvr>
                                        <p:cTn id="58" dur="500"/>
                                        <p:tgtEl>
                                          <p:spTgt spid="34"/>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p:cTn id="67" dur="500" fill="hold"/>
                                        <p:tgtEl>
                                          <p:spTgt spid="36"/>
                                        </p:tgtEl>
                                        <p:attrNameLst>
                                          <p:attrName>ppt_w</p:attrName>
                                        </p:attrNameLst>
                                      </p:cBhvr>
                                      <p:tavLst>
                                        <p:tav tm="0">
                                          <p:val>
                                            <p:fltVal val="0"/>
                                          </p:val>
                                        </p:tav>
                                        <p:tav tm="100000">
                                          <p:val>
                                            <p:strVal val="#ppt_w"/>
                                          </p:val>
                                        </p:tav>
                                      </p:tavLst>
                                    </p:anim>
                                    <p:anim calcmode="lin" valueType="num">
                                      <p:cBhvr>
                                        <p:cTn id="68" dur="500" fill="hold"/>
                                        <p:tgtEl>
                                          <p:spTgt spid="36"/>
                                        </p:tgtEl>
                                        <p:attrNameLst>
                                          <p:attrName>ppt_h</p:attrName>
                                        </p:attrNameLst>
                                      </p:cBhvr>
                                      <p:tavLst>
                                        <p:tav tm="0">
                                          <p:val>
                                            <p:fltVal val="0"/>
                                          </p:val>
                                        </p:tav>
                                        <p:tav tm="100000">
                                          <p:val>
                                            <p:strVal val="#ppt_h"/>
                                          </p:val>
                                        </p:tav>
                                      </p:tavLst>
                                    </p:anim>
                                    <p:anim calcmode="lin" valueType="num">
                                      <p:cBhvr>
                                        <p:cTn id="69" dur="500" fill="hold"/>
                                        <p:tgtEl>
                                          <p:spTgt spid="36"/>
                                        </p:tgtEl>
                                        <p:attrNameLst>
                                          <p:attrName>style.rotation</p:attrName>
                                        </p:attrNameLst>
                                      </p:cBhvr>
                                      <p:tavLst>
                                        <p:tav tm="0">
                                          <p:val>
                                            <p:fltVal val="90"/>
                                          </p:val>
                                        </p:tav>
                                        <p:tav tm="100000">
                                          <p:val>
                                            <p:fltVal val="0"/>
                                          </p:val>
                                        </p:tav>
                                      </p:tavLst>
                                    </p:anim>
                                    <p:animEffect transition="in" filter="fade">
                                      <p:cBhvr>
                                        <p:cTn id="70" dur="500"/>
                                        <p:tgtEl>
                                          <p:spTgt spid="36"/>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2" grpId="0"/>
      <p:bldP spid="33" grpId="0"/>
      <p:bldP spid="35" grpId="0"/>
      <p:bldP spid="37" grpId="0"/>
      <p:bldP spid="38"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GB" sz="3200" dirty="0">
                  <a:solidFill>
                    <a:srgbClr val="595959"/>
                  </a:solidFill>
                </a:rPr>
                <a:t>On arrival at facility</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17" name="Group 16">
            <a:extLst>
              <a:ext uri="{FF2B5EF4-FFF2-40B4-BE49-F238E27FC236}">
                <a16:creationId xmlns:a16="http://schemas.microsoft.com/office/drawing/2014/main" id="{4A2A3AAB-F8CF-F03C-2058-A663CE74EB8C}"/>
              </a:ext>
            </a:extLst>
          </p:cNvPr>
          <p:cNvGrpSpPr/>
          <p:nvPr/>
        </p:nvGrpSpPr>
        <p:grpSpPr>
          <a:xfrm>
            <a:off x="928800" y="757665"/>
            <a:ext cx="10410092" cy="1178716"/>
            <a:chOff x="182145" y="2093341"/>
            <a:chExt cx="10410092" cy="1178716"/>
          </a:xfrm>
        </p:grpSpPr>
        <p:sp>
          <p:nvSpPr>
            <p:cNvPr id="18" name="grid1">
              <a:extLst>
                <a:ext uri="{FF2B5EF4-FFF2-40B4-BE49-F238E27FC236}">
                  <a16:creationId xmlns:a16="http://schemas.microsoft.com/office/drawing/2014/main" id="{51761E06-7759-1589-639D-4749BD063F51}"/>
                </a:ext>
              </a:extLst>
            </p:cNvPr>
            <p:cNvSpPr txBox="1"/>
            <p:nvPr/>
          </p:nvSpPr>
          <p:spPr>
            <a:xfrm>
              <a:off x="182145" y="2093341"/>
              <a:ext cx="10410092" cy="1178716"/>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2" name="quest type 1">
              <a:extLst>
                <a:ext uri="{FF2B5EF4-FFF2-40B4-BE49-F238E27FC236}">
                  <a16:creationId xmlns:a16="http://schemas.microsoft.com/office/drawing/2014/main" id="{046E0BF6-DA3F-7535-7DC9-742DBEE11323}"/>
                </a:ext>
              </a:extLst>
            </p:cNvPr>
            <p:cNvSpPr/>
            <p:nvPr/>
          </p:nvSpPr>
          <p:spPr>
            <a:xfrm>
              <a:off x="533066" y="2448699"/>
              <a:ext cx="468000" cy="468000"/>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rgbClr val="595959"/>
                </a:solidFill>
              </a:endParaRPr>
            </a:p>
          </p:txBody>
        </p:sp>
      </p:grpSp>
      <p:sp>
        <p:nvSpPr>
          <p:cNvPr id="23" name="TextBox 22">
            <a:extLst>
              <a:ext uri="{FF2B5EF4-FFF2-40B4-BE49-F238E27FC236}">
                <a16:creationId xmlns:a16="http://schemas.microsoft.com/office/drawing/2014/main" id="{D5DFAA55-5390-BFB7-4DBE-924217010931}"/>
              </a:ext>
            </a:extLst>
          </p:cNvPr>
          <p:cNvSpPr txBox="1"/>
          <p:nvPr/>
        </p:nvSpPr>
        <p:spPr>
          <a:xfrm>
            <a:off x="2077200" y="1116191"/>
            <a:ext cx="7538758" cy="461665"/>
          </a:xfrm>
          <a:prstGeom prst="rect">
            <a:avLst/>
          </a:prstGeom>
          <a:noFill/>
        </p:spPr>
        <p:txBody>
          <a:bodyPr wrap="square">
            <a:spAutoFit/>
          </a:bodyPr>
          <a:lstStyle/>
          <a:p>
            <a:r>
              <a:rPr lang="en-GB" sz="2400" b="1" dirty="0">
                <a:solidFill>
                  <a:schemeClr val="tx1">
                    <a:lumMod val="65000"/>
                    <a:lumOff val="35000"/>
                  </a:schemeClr>
                </a:solidFill>
              </a:rPr>
              <a:t>Identify facility staff to interview</a:t>
            </a:r>
          </a:p>
        </p:txBody>
      </p:sp>
      <p:sp>
        <p:nvSpPr>
          <p:cNvPr id="16" name="grid1">
            <a:extLst>
              <a:ext uri="{FF2B5EF4-FFF2-40B4-BE49-F238E27FC236}">
                <a16:creationId xmlns:a16="http://schemas.microsoft.com/office/drawing/2014/main" id="{8FD4B344-84B9-4384-B7B5-22D0EC91DC55}"/>
              </a:ext>
            </a:extLst>
          </p:cNvPr>
          <p:cNvSpPr txBox="1"/>
          <p:nvPr/>
        </p:nvSpPr>
        <p:spPr>
          <a:xfrm>
            <a:off x="928800" y="2100731"/>
            <a:ext cx="5131881" cy="4569010"/>
          </a:xfrm>
          <a:prstGeom prst="rect">
            <a:avLst/>
          </a:prstGeom>
          <a:solidFill>
            <a:srgbClr val="BAE4DD"/>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4" name="grid2">
            <a:extLst>
              <a:ext uri="{FF2B5EF4-FFF2-40B4-BE49-F238E27FC236}">
                <a16:creationId xmlns:a16="http://schemas.microsoft.com/office/drawing/2014/main" id="{55C524C7-B1D7-4118-8CF8-FE761C766E55}"/>
              </a:ext>
            </a:extLst>
          </p:cNvPr>
          <p:cNvSpPr txBox="1"/>
          <p:nvPr/>
        </p:nvSpPr>
        <p:spPr>
          <a:xfrm>
            <a:off x="6253943" y="2100730"/>
            <a:ext cx="5084949" cy="4569010"/>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7" name="Picture 26">
            <a:extLst>
              <a:ext uri="{FF2B5EF4-FFF2-40B4-BE49-F238E27FC236}">
                <a16:creationId xmlns:a16="http://schemas.microsoft.com/office/drawing/2014/main" id="{FE701DFE-BAF3-4D29-9919-1164390F1B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8860" y="2235841"/>
            <a:ext cx="760401" cy="760401"/>
          </a:xfrm>
          <a:prstGeom prst="rect">
            <a:avLst/>
          </a:prstGeom>
        </p:spPr>
      </p:pic>
      <p:sp>
        <p:nvSpPr>
          <p:cNvPr id="26" name="caption2">
            <a:extLst>
              <a:ext uri="{FF2B5EF4-FFF2-40B4-BE49-F238E27FC236}">
                <a16:creationId xmlns:a16="http://schemas.microsoft.com/office/drawing/2014/main" id="{24BBACA4-61F5-48AB-8F0E-1B5BC5BFDD39}"/>
              </a:ext>
            </a:extLst>
          </p:cNvPr>
          <p:cNvSpPr txBox="1"/>
          <p:nvPr/>
        </p:nvSpPr>
        <p:spPr>
          <a:xfrm>
            <a:off x="7366205" y="2415826"/>
            <a:ext cx="3956801" cy="109876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The team leader should ask the facility in-charge to:</a:t>
            </a:r>
          </a:p>
        </p:txBody>
      </p:sp>
      <p:sp>
        <p:nvSpPr>
          <p:cNvPr id="29" name="bulletText1">
            <a:extLst>
              <a:ext uri="{FF2B5EF4-FFF2-40B4-BE49-F238E27FC236}">
                <a16:creationId xmlns:a16="http://schemas.microsoft.com/office/drawing/2014/main" id="{58F880FC-1AAF-4C26-9972-79B3998501A6}"/>
              </a:ext>
            </a:extLst>
          </p:cNvPr>
          <p:cNvSpPr txBox="1"/>
          <p:nvPr/>
        </p:nvSpPr>
        <p:spPr>
          <a:xfrm>
            <a:off x="1697551" y="2847845"/>
            <a:ext cx="4626491" cy="1425198"/>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managers, finance and health information system staff for availability and management sections</a:t>
            </a:r>
          </a:p>
        </p:txBody>
      </p:sp>
      <p:pic>
        <p:nvPicPr>
          <p:cNvPr id="30" name="bullet1">
            <a:extLst>
              <a:ext uri="{FF2B5EF4-FFF2-40B4-BE49-F238E27FC236}">
                <a16:creationId xmlns:a16="http://schemas.microsoft.com/office/drawing/2014/main" id="{B84B766A-0C26-4257-9D11-9566CFD249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7654" y="2995897"/>
            <a:ext cx="117692" cy="122400"/>
          </a:xfrm>
          <a:prstGeom prst="rect">
            <a:avLst/>
          </a:prstGeom>
        </p:spPr>
      </p:pic>
      <p:sp>
        <p:nvSpPr>
          <p:cNvPr id="32" name="bulletText2">
            <a:extLst>
              <a:ext uri="{FF2B5EF4-FFF2-40B4-BE49-F238E27FC236}">
                <a16:creationId xmlns:a16="http://schemas.microsoft.com/office/drawing/2014/main" id="{48A8C540-961F-41A9-A25D-CA322CF13C5C}"/>
              </a:ext>
            </a:extLst>
          </p:cNvPr>
          <p:cNvSpPr txBox="1"/>
          <p:nvPr/>
        </p:nvSpPr>
        <p:spPr>
          <a:xfrm>
            <a:off x="1688441" y="4324881"/>
            <a:ext cx="4336401"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nurses in-charge and service providers for outpatient services</a:t>
            </a:r>
          </a:p>
        </p:txBody>
      </p:sp>
      <p:pic>
        <p:nvPicPr>
          <p:cNvPr id="33" name="bullet2">
            <a:extLst>
              <a:ext uri="{FF2B5EF4-FFF2-40B4-BE49-F238E27FC236}">
                <a16:creationId xmlns:a16="http://schemas.microsoft.com/office/drawing/2014/main" id="{3A8326B1-F9E8-4FAC-BC65-F6353AEDA2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8544" y="4472933"/>
            <a:ext cx="117692" cy="122400"/>
          </a:xfrm>
          <a:prstGeom prst="rect">
            <a:avLst/>
          </a:prstGeom>
        </p:spPr>
      </p:pic>
      <p:sp>
        <p:nvSpPr>
          <p:cNvPr id="34" name="bulletText3">
            <a:extLst>
              <a:ext uri="{FF2B5EF4-FFF2-40B4-BE49-F238E27FC236}">
                <a16:creationId xmlns:a16="http://schemas.microsoft.com/office/drawing/2014/main" id="{53ED7484-8F04-4CCF-B99B-98DDAFAF84A2}"/>
              </a:ext>
            </a:extLst>
          </p:cNvPr>
          <p:cNvSpPr txBox="1"/>
          <p:nvPr/>
        </p:nvSpPr>
        <p:spPr>
          <a:xfrm>
            <a:off x="1697552" y="5515186"/>
            <a:ext cx="4327290"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staff in charge of support services (e.g. laboratory, </a:t>
            </a:r>
            <a:br>
              <a:rPr lang="en-GB" sz="2400" dirty="0">
                <a:solidFill>
                  <a:schemeClr val="tx1">
                    <a:lumMod val="65000"/>
                    <a:lumOff val="35000"/>
                  </a:schemeClr>
                </a:solidFill>
              </a:rPr>
            </a:br>
            <a:r>
              <a:rPr lang="en-GB" sz="2400" dirty="0">
                <a:solidFill>
                  <a:schemeClr val="tx1">
                    <a:lumMod val="65000"/>
                    <a:lumOff val="35000"/>
                  </a:schemeClr>
                </a:solidFill>
              </a:rPr>
              <a:t>X-ray, pharmacy)</a:t>
            </a:r>
          </a:p>
        </p:txBody>
      </p:sp>
      <p:pic>
        <p:nvPicPr>
          <p:cNvPr id="35" name="bullet3">
            <a:extLst>
              <a:ext uri="{FF2B5EF4-FFF2-40B4-BE49-F238E27FC236}">
                <a16:creationId xmlns:a16="http://schemas.microsoft.com/office/drawing/2014/main" id="{78B4F142-A25D-4536-9B53-8DEDE8A8F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7654" y="5663238"/>
            <a:ext cx="106779" cy="122400"/>
          </a:xfrm>
          <a:prstGeom prst="rect">
            <a:avLst/>
          </a:prstGeom>
        </p:spPr>
      </p:pic>
      <p:sp>
        <p:nvSpPr>
          <p:cNvPr id="44" name="bulletText5">
            <a:extLst>
              <a:ext uri="{FF2B5EF4-FFF2-40B4-BE49-F238E27FC236}">
                <a16:creationId xmlns:a16="http://schemas.microsoft.com/office/drawing/2014/main" id="{52EAE9E7-9711-4BEB-9E68-C34598CBA3CF}"/>
              </a:ext>
            </a:extLst>
          </p:cNvPr>
          <p:cNvSpPr txBox="1"/>
          <p:nvPr/>
        </p:nvSpPr>
        <p:spPr>
          <a:xfrm>
            <a:off x="7061266" y="3775632"/>
            <a:ext cx="4336401" cy="4339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identify key informants</a:t>
            </a:r>
          </a:p>
        </p:txBody>
      </p:sp>
      <p:pic>
        <p:nvPicPr>
          <p:cNvPr id="45" name="bullet5">
            <a:extLst>
              <a:ext uri="{FF2B5EF4-FFF2-40B4-BE49-F238E27FC236}">
                <a16:creationId xmlns:a16="http://schemas.microsoft.com/office/drawing/2014/main" id="{820887BD-4032-4C2C-8B11-E42D9616A3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3593" y="3886601"/>
            <a:ext cx="117692" cy="122400"/>
          </a:xfrm>
          <a:prstGeom prst="rect">
            <a:avLst/>
          </a:prstGeom>
        </p:spPr>
      </p:pic>
      <p:sp>
        <p:nvSpPr>
          <p:cNvPr id="46" name="bulletText6">
            <a:extLst>
              <a:ext uri="{FF2B5EF4-FFF2-40B4-BE49-F238E27FC236}">
                <a16:creationId xmlns:a16="http://schemas.microsoft.com/office/drawing/2014/main" id="{A56CC0A8-1460-4B8E-B51D-8C91FD8E9751}"/>
              </a:ext>
            </a:extLst>
          </p:cNvPr>
          <p:cNvSpPr txBox="1"/>
          <p:nvPr/>
        </p:nvSpPr>
        <p:spPr>
          <a:xfrm>
            <a:off x="7061266" y="4476891"/>
            <a:ext cx="4201934" cy="1425198"/>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assign someone to take </a:t>
            </a:r>
            <a:br>
              <a:rPr lang="en-GB" sz="2400" dirty="0">
                <a:solidFill>
                  <a:schemeClr val="tx1">
                    <a:lumMod val="65000"/>
                    <a:lumOff val="35000"/>
                  </a:schemeClr>
                </a:solidFill>
              </a:rPr>
            </a:br>
            <a:r>
              <a:rPr lang="en-GB" sz="2400" dirty="0">
                <a:solidFill>
                  <a:schemeClr val="tx1">
                    <a:lumMod val="65000"/>
                    <a:lumOff val="35000"/>
                  </a:schemeClr>
                </a:solidFill>
              </a:rPr>
              <a:t>team members to the data collection sites / introduce them to staff at the sites</a:t>
            </a:r>
          </a:p>
        </p:txBody>
      </p:sp>
      <p:pic>
        <p:nvPicPr>
          <p:cNvPr id="47" name="bullet6">
            <a:extLst>
              <a:ext uri="{FF2B5EF4-FFF2-40B4-BE49-F238E27FC236}">
                <a16:creationId xmlns:a16="http://schemas.microsoft.com/office/drawing/2014/main" id="{F8367074-4FA9-4E4C-9EC5-C7C600C527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1368" y="4595333"/>
            <a:ext cx="117692" cy="122400"/>
          </a:xfrm>
          <a:prstGeom prst="rect">
            <a:avLst/>
          </a:prstGeom>
        </p:spPr>
      </p:pic>
      <p:sp>
        <p:nvSpPr>
          <p:cNvPr id="28" name="TextBox 27">
            <a:extLst>
              <a:ext uri="{FF2B5EF4-FFF2-40B4-BE49-F238E27FC236}">
                <a16:creationId xmlns:a16="http://schemas.microsoft.com/office/drawing/2014/main" id="{19091EFD-D1AB-41A1-8414-39B649FA9A21}"/>
              </a:ext>
            </a:extLst>
          </p:cNvPr>
          <p:cNvSpPr txBox="1"/>
          <p:nvPr/>
        </p:nvSpPr>
        <p:spPr>
          <a:xfrm>
            <a:off x="1169676" y="2310978"/>
            <a:ext cx="4891006" cy="461665"/>
          </a:xfrm>
          <a:prstGeom prst="rect">
            <a:avLst/>
          </a:prstGeom>
          <a:noFill/>
        </p:spPr>
        <p:txBody>
          <a:bodyPr wrap="square">
            <a:spAutoFit/>
          </a:bodyPr>
          <a:lstStyle/>
          <a:p>
            <a:r>
              <a:rPr lang="en-GB" sz="2400" b="1" dirty="0">
                <a:solidFill>
                  <a:schemeClr val="tx1">
                    <a:lumMod val="65000"/>
                    <a:lumOff val="35000"/>
                  </a:schemeClr>
                </a:solidFill>
              </a:rPr>
              <a:t>Key informants</a:t>
            </a:r>
          </a:p>
        </p:txBody>
      </p:sp>
    </p:spTree>
    <p:custDataLst>
      <p:tags r:id="rId1"/>
    </p:custDataLst>
    <p:extLst>
      <p:ext uri="{BB962C8B-B14F-4D97-AF65-F5344CB8AC3E}">
        <p14:creationId xmlns:p14="http://schemas.microsoft.com/office/powerpoint/2010/main" val="332744859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500" fill="hold"/>
                                        <p:tgtEl>
                                          <p:spTgt spid="30"/>
                                        </p:tgtEl>
                                        <p:attrNameLst>
                                          <p:attrName>ppt_w</p:attrName>
                                        </p:attrNameLst>
                                      </p:cBhvr>
                                      <p:tavLst>
                                        <p:tav tm="0">
                                          <p:val>
                                            <p:fltVal val="0"/>
                                          </p:val>
                                        </p:tav>
                                        <p:tav tm="100000">
                                          <p:val>
                                            <p:strVal val="#ppt_w"/>
                                          </p:val>
                                        </p:tav>
                                      </p:tavLst>
                                    </p:anim>
                                    <p:anim calcmode="lin" valueType="num">
                                      <p:cBhvr>
                                        <p:cTn id="26" dur="500" fill="hold"/>
                                        <p:tgtEl>
                                          <p:spTgt spid="30"/>
                                        </p:tgtEl>
                                        <p:attrNameLst>
                                          <p:attrName>ppt_h</p:attrName>
                                        </p:attrNameLst>
                                      </p:cBhvr>
                                      <p:tavLst>
                                        <p:tav tm="0">
                                          <p:val>
                                            <p:fltVal val="0"/>
                                          </p:val>
                                        </p:tav>
                                        <p:tav tm="100000">
                                          <p:val>
                                            <p:strVal val="#ppt_h"/>
                                          </p:val>
                                        </p:tav>
                                      </p:tavLst>
                                    </p:anim>
                                    <p:anim calcmode="lin" valueType="num">
                                      <p:cBhvr>
                                        <p:cTn id="27" dur="500" fill="hold"/>
                                        <p:tgtEl>
                                          <p:spTgt spid="30"/>
                                        </p:tgtEl>
                                        <p:attrNameLst>
                                          <p:attrName>style.rotation</p:attrName>
                                        </p:attrNameLst>
                                      </p:cBhvr>
                                      <p:tavLst>
                                        <p:tav tm="0">
                                          <p:val>
                                            <p:fltVal val="90"/>
                                          </p:val>
                                        </p:tav>
                                        <p:tav tm="100000">
                                          <p:val>
                                            <p:fltVal val="0"/>
                                          </p:val>
                                        </p:tav>
                                      </p:tavLst>
                                    </p:anim>
                                    <p:animEffect transition="in" filter="fade">
                                      <p:cBhvr>
                                        <p:cTn id="28" dur="500"/>
                                        <p:tgtEl>
                                          <p:spTgt spid="30"/>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ppt_w</p:attrName>
                                        </p:attrNameLst>
                                      </p:cBhvr>
                                      <p:tavLst>
                                        <p:tav tm="0">
                                          <p:val>
                                            <p:fltVal val="0"/>
                                          </p:val>
                                        </p:tav>
                                        <p:tav tm="100000">
                                          <p:val>
                                            <p:strVal val="#ppt_w"/>
                                          </p:val>
                                        </p:tav>
                                      </p:tavLst>
                                    </p:anim>
                                    <p:anim calcmode="lin" valueType="num">
                                      <p:cBhvr>
                                        <p:cTn id="38" dur="500" fill="hold"/>
                                        <p:tgtEl>
                                          <p:spTgt spid="33"/>
                                        </p:tgtEl>
                                        <p:attrNameLst>
                                          <p:attrName>ppt_h</p:attrName>
                                        </p:attrNameLst>
                                      </p:cBhvr>
                                      <p:tavLst>
                                        <p:tav tm="0">
                                          <p:val>
                                            <p:fltVal val="0"/>
                                          </p:val>
                                        </p:tav>
                                        <p:tav tm="100000">
                                          <p:val>
                                            <p:strVal val="#ppt_h"/>
                                          </p:val>
                                        </p:tav>
                                      </p:tavLst>
                                    </p:anim>
                                    <p:anim calcmode="lin" valueType="num">
                                      <p:cBhvr>
                                        <p:cTn id="39" dur="500" fill="hold"/>
                                        <p:tgtEl>
                                          <p:spTgt spid="33"/>
                                        </p:tgtEl>
                                        <p:attrNameLst>
                                          <p:attrName>style.rotation</p:attrName>
                                        </p:attrNameLst>
                                      </p:cBhvr>
                                      <p:tavLst>
                                        <p:tav tm="0">
                                          <p:val>
                                            <p:fltVal val="90"/>
                                          </p:val>
                                        </p:tav>
                                        <p:tav tm="100000">
                                          <p:val>
                                            <p:fltVal val="0"/>
                                          </p:val>
                                        </p:tav>
                                      </p:tavLst>
                                    </p:anim>
                                    <p:animEffect transition="in" filter="fade">
                                      <p:cBhvr>
                                        <p:cTn id="40" dur="500"/>
                                        <p:tgtEl>
                                          <p:spTgt spid="33"/>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p:cTn id="49" dur="500" fill="hold"/>
                                        <p:tgtEl>
                                          <p:spTgt spid="35"/>
                                        </p:tgtEl>
                                        <p:attrNameLst>
                                          <p:attrName>ppt_w</p:attrName>
                                        </p:attrNameLst>
                                      </p:cBhvr>
                                      <p:tavLst>
                                        <p:tav tm="0">
                                          <p:val>
                                            <p:fltVal val="0"/>
                                          </p:val>
                                        </p:tav>
                                        <p:tav tm="100000">
                                          <p:val>
                                            <p:strVal val="#ppt_w"/>
                                          </p:val>
                                        </p:tav>
                                      </p:tavLst>
                                    </p:anim>
                                    <p:anim calcmode="lin" valueType="num">
                                      <p:cBhvr>
                                        <p:cTn id="50" dur="500" fill="hold"/>
                                        <p:tgtEl>
                                          <p:spTgt spid="35"/>
                                        </p:tgtEl>
                                        <p:attrNameLst>
                                          <p:attrName>ppt_h</p:attrName>
                                        </p:attrNameLst>
                                      </p:cBhvr>
                                      <p:tavLst>
                                        <p:tav tm="0">
                                          <p:val>
                                            <p:fltVal val="0"/>
                                          </p:val>
                                        </p:tav>
                                        <p:tav tm="100000">
                                          <p:val>
                                            <p:strVal val="#ppt_h"/>
                                          </p:val>
                                        </p:tav>
                                      </p:tavLst>
                                    </p:anim>
                                    <p:anim calcmode="lin" valueType="num">
                                      <p:cBhvr>
                                        <p:cTn id="51" dur="500" fill="hold"/>
                                        <p:tgtEl>
                                          <p:spTgt spid="35"/>
                                        </p:tgtEl>
                                        <p:attrNameLst>
                                          <p:attrName>style.rotation</p:attrName>
                                        </p:attrNameLst>
                                      </p:cBhvr>
                                      <p:tavLst>
                                        <p:tav tm="0">
                                          <p:val>
                                            <p:fltVal val="90"/>
                                          </p:val>
                                        </p:tav>
                                        <p:tav tm="100000">
                                          <p:val>
                                            <p:fltVal val="0"/>
                                          </p:val>
                                        </p:tav>
                                      </p:tavLst>
                                    </p:anim>
                                    <p:animEffect transition="in" filter="fade">
                                      <p:cBhvr>
                                        <p:cTn id="52" dur="500"/>
                                        <p:tgtEl>
                                          <p:spTgt spid="35"/>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31" presetClass="entr" presetSubtype="0" fill="hold" nodeType="clickEffect">
                                  <p:stCondLst>
                                    <p:cond delay="0"/>
                                  </p:stCondLst>
                                  <p:childTnLst>
                                    <p:set>
                                      <p:cBhvr>
                                        <p:cTn id="73" dur="1" fill="hold">
                                          <p:stCondLst>
                                            <p:cond delay="0"/>
                                          </p:stCondLst>
                                        </p:cTn>
                                        <p:tgtEl>
                                          <p:spTgt spid="45"/>
                                        </p:tgtEl>
                                        <p:attrNameLst>
                                          <p:attrName>style.visibility</p:attrName>
                                        </p:attrNameLst>
                                      </p:cBhvr>
                                      <p:to>
                                        <p:strVal val="visible"/>
                                      </p:to>
                                    </p:set>
                                    <p:anim calcmode="lin" valueType="num">
                                      <p:cBhvr>
                                        <p:cTn id="74" dur="500" fill="hold"/>
                                        <p:tgtEl>
                                          <p:spTgt spid="45"/>
                                        </p:tgtEl>
                                        <p:attrNameLst>
                                          <p:attrName>ppt_w</p:attrName>
                                        </p:attrNameLst>
                                      </p:cBhvr>
                                      <p:tavLst>
                                        <p:tav tm="0">
                                          <p:val>
                                            <p:fltVal val="0"/>
                                          </p:val>
                                        </p:tav>
                                        <p:tav tm="100000">
                                          <p:val>
                                            <p:strVal val="#ppt_w"/>
                                          </p:val>
                                        </p:tav>
                                      </p:tavLst>
                                    </p:anim>
                                    <p:anim calcmode="lin" valueType="num">
                                      <p:cBhvr>
                                        <p:cTn id="75" dur="500" fill="hold"/>
                                        <p:tgtEl>
                                          <p:spTgt spid="45"/>
                                        </p:tgtEl>
                                        <p:attrNameLst>
                                          <p:attrName>ppt_h</p:attrName>
                                        </p:attrNameLst>
                                      </p:cBhvr>
                                      <p:tavLst>
                                        <p:tav tm="0">
                                          <p:val>
                                            <p:fltVal val="0"/>
                                          </p:val>
                                        </p:tav>
                                        <p:tav tm="100000">
                                          <p:val>
                                            <p:strVal val="#ppt_h"/>
                                          </p:val>
                                        </p:tav>
                                      </p:tavLst>
                                    </p:anim>
                                    <p:anim calcmode="lin" valueType="num">
                                      <p:cBhvr>
                                        <p:cTn id="76" dur="500" fill="hold"/>
                                        <p:tgtEl>
                                          <p:spTgt spid="45"/>
                                        </p:tgtEl>
                                        <p:attrNameLst>
                                          <p:attrName>style.rotation</p:attrName>
                                        </p:attrNameLst>
                                      </p:cBhvr>
                                      <p:tavLst>
                                        <p:tav tm="0">
                                          <p:val>
                                            <p:fltVal val="90"/>
                                          </p:val>
                                        </p:tav>
                                        <p:tav tm="100000">
                                          <p:val>
                                            <p:fltVal val="0"/>
                                          </p:val>
                                        </p:tav>
                                      </p:tavLst>
                                    </p:anim>
                                    <p:animEffect transition="in" filter="fade">
                                      <p:cBhvr>
                                        <p:cTn id="77" dur="500"/>
                                        <p:tgtEl>
                                          <p:spTgt spid="45"/>
                                        </p:tgtEl>
                                      </p:cBhvr>
                                    </p:animEffec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fade">
                                      <p:cBhvr>
                                        <p:cTn id="81" dur="500"/>
                                        <p:tgtEl>
                                          <p:spTgt spid="44"/>
                                        </p:tgtEl>
                                      </p:cBhvr>
                                    </p:animEffect>
                                  </p:childTnLst>
                                </p:cTn>
                              </p:par>
                            </p:childTnLst>
                          </p:cTn>
                        </p:par>
                      </p:childTnLst>
                    </p:cTn>
                  </p:par>
                  <p:par>
                    <p:cTn id="82" fill="hold">
                      <p:stCondLst>
                        <p:cond delay="indefinite"/>
                      </p:stCondLst>
                      <p:childTnLst>
                        <p:par>
                          <p:cTn id="83" fill="hold">
                            <p:stCondLst>
                              <p:cond delay="0"/>
                            </p:stCondLst>
                            <p:childTnLst>
                              <p:par>
                                <p:cTn id="84" presetID="31" presetClass="entr" presetSubtype="0" fill="hold" nodeType="clickEffect">
                                  <p:stCondLst>
                                    <p:cond delay="0"/>
                                  </p:stCondLst>
                                  <p:childTnLst>
                                    <p:set>
                                      <p:cBhvr>
                                        <p:cTn id="85" dur="1" fill="hold">
                                          <p:stCondLst>
                                            <p:cond delay="0"/>
                                          </p:stCondLst>
                                        </p:cTn>
                                        <p:tgtEl>
                                          <p:spTgt spid="47"/>
                                        </p:tgtEl>
                                        <p:attrNameLst>
                                          <p:attrName>style.visibility</p:attrName>
                                        </p:attrNameLst>
                                      </p:cBhvr>
                                      <p:to>
                                        <p:strVal val="visible"/>
                                      </p:to>
                                    </p:set>
                                    <p:anim calcmode="lin" valueType="num">
                                      <p:cBhvr>
                                        <p:cTn id="86" dur="500" fill="hold"/>
                                        <p:tgtEl>
                                          <p:spTgt spid="47"/>
                                        </p:tgtEl>
                                        <p:attrNameLst>
                                          <p:attrName>ppt_w</p:attrName>
                                        </p:attrNameLst>
                                      </p:cBhvr>
                                      <p:tavLst>
                                        <p:tav tm="0">
                                          <p:val>
                                            <p:fltVal val="0"/>
                                          </p:val>
                                        </p:tav>
                                        <p:tav tm="100000">
                                          <p:val>
                                            <p:strVal val="#ppt_w"/>
                                          </p:val>
                                        </p:tav>
                                      </p:tavLst>
                                    </p:anim>
                                    <p:anim calcmode="lin" valueType="num">
                                      <p:cBhvr>
                                        <p:cTn id="87" dur="500" fill="hold"/>
                                        <p:tgtEl>
                                          <p:spTgt spid="47"/>
                                        </p:tgtEl>
                                        <p:attrNameLst>
                                          <p:attrName>ppt_h</p:attrName>
                                        </p:attrNameLst>
                                      </p:cBhvr>
                                      <p:tavLst>
                                        <p:tav tm="0">
                                          <p:val>
                                            <p:fltVal val="0"/>
                                          </p:val>
                                        </p:tav>
                                        <p:tav tm="100000">
                                          <p:val>
                                            <p:strVal val="#ppt_h"/>
                                          </p:val>
                                        </p:tav>
                                      </p:tavLst>
                                    </p:anim>
                                    <p:anim calcmode="lin" valueType="num">
                                      <p:cBhvr>
                                        <p:cTn id="88" dur="500" fill="hold"/>
                                        <p:tgtEl>
                                          <p:spTgt spid="47"/>
                                        </p:tgtEl>
                                        <p:attrNameLst>
                                          <p:attrName>style.rotation</p:attrName>
                                        </p:attrNameLst>
                                      </p:cBhvr>
                                      <p:tavLst>
                                        <p:tav tm="0">
                                          <p:val>
                                            <p:fltVal val="90"/>
                                          </p:val>
                                        </p:tav>
                                        <p:tav tm="100000">
                                          <p:val>
                                            <p:fltVal val="0"/>
                                          </p:val>
                                        </p:tav>
                                      </p:tavLst>
                                    </p:anim>
                                    <p:animEffect transition="in" filter="fade">
                                      <p:cBhvr>
                                        <p:cTn id="89" dur="500"/>
                                        <p:tgtEl>
                                          <p:spTgt spid="47"/>
                                        </p:tgtEl>
                                      </p:cBhvr>
                                    </p:animEffec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6" grpId="0" animBg="1"/>
      <p:bldP spid="24" grpId="0" animBg="1"/>
      <p:bldP spid="26" grpId="0"/>
      <p:bldP spid="29" grpId="0"/>
      <p:bldP spid="32" grpId="0"/>
      <p:bldP spid="34" grpId="0"/>
      <p:bldP spid="44" grpId="0"/>
      <p:bldP spid="46"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9496109" cy="611122"/>
            <a:chOff x="-1235" y="-815"/>
            <a:chExt cx="9496109"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8760724" cy="584775"/>
            </a:xfrm>
            <a:prstGeom prst="rect">
              <a:avLst/>
            </a:prstGeom>
            <a:noFill/>
          </p:spPr>
          <p:txBody>
            <a:bodyPr wrap="square">
              <a:spAutoFit/>
            </a:bodyPr>
            <a:lstStyle/>
            <a:p>
              <a:r>
                <a:rPr lang="en-GB" sz="3200" dirty="0">
                  <a:solidFill>
                    <a:srgbClr val="595959"/>
                  </a:solidFill>
                </a:rPr>
                <a:t>On arrival at service site</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9" name="TextBox 18">
            <a:extLst>
              <a:ext uri="{FF2B5EF4-FFF2-40B4-BE49-F238E27FC236}">
                <a16:creationId xmlns:a16="http://schemas.microsoft.com/office/drawing/2014/main" id="{E40AB595-1D04-4301-9FF7-4B67E59FB817}"/>
              </a:ext>
            </a:extLst>
          </p:cNvPr>
          <p:cNvSpPr txBox="1"/>
          <p:nvPr/>
        </p:nvSpPr>
        <p:spPr>
          <a:xfrm>
            <a:off x="1995355" y="3940706"/>
            <a:ext cx="3524036" cy="1777991"/>
          </a:xfrm>
          <a:prstGeom prst="rect">
            <a:avLst/>
          </a:prstGeom>
          <a:solidFill>
            <a:srgbClr val="98D7CE"/>
          </a:solidFill>
        </p:spPr>
        <p:txBody>
          <a:bodyPr vert="horz" wrap="square" lIns="91440" tIns="648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service providers are busy</a:t>
            </a:r>
          </a:p>
        </p:txBody>
      </p:sp>
      <p:grpSp>
        <p:nvGrpSpPr>
          <p:cNvPr id="20" name="circle 1">
            <a:extLst>
              <a:ext uri="{FF2B5EF4-FFF2-40B4-BE49-F238E27FC236}">
                <a16:creationId xmlns:a16="http://schemas.microsoft.com/office/drawing/2014/main" id="{236A5EBF-9235-41A8-9E62-C0E7C49F5535}"/>
              </a:ext>
            </a:extLst>
          </p:cNvPr>
          <p:cNvGrpSpPr/>
          <p:nvPr/>
        </p:nvGrpSpPr>
        <p:grpSpPr>
          <a:xfrm>
            <a:off x="2088739" y="1299755"/>
            <a:ext cx="3337268" cy="3337268"/>
            <a:chOff x="470234" y="1852537"/>
            <a:chExt cx="2295039" cy="2295039"/>
          </a:xfrm>
        </p:grpSpPr>
        <p:sp>
          <p:nvSpPr>
            <p:cNvPr id="21" name="circle">
              <a:extLst>
                <a:ext uri="{FF2B5EF4-FFF2-40B4-BE49-F238E27FC236}">
                  <a16:creationId xmlns:a16="http://schemas.microsoft.com/office/drawing/2014/main" id="{3D462AD9-EE6E-468F-98A6-1EA4252DE7E8}"/>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DE0BB92E-092E-46A9-9D6E-E1637231D5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475" y="1990778"/>
              <a:ext cx="2018558" cy="2018558"/>
            </a:xfrm>
            <a:prstGeom prst="rect">
              <a:avLst/>
            </a:prstGeom>
          </p:spPr>
        </p:pic>
      </p:grpSp>
      <p:sp>
        <p:nvSpPr>
          <p:cNvPr id="23" name="TextBox 22">
            <a:extLst>
              <a:ext uri="{FF2B5EF4-FFF2-40B4-BE49-F238E27FC236}">
                <a16:creationId xmlns:a16="http://schemas.microsoft.com/office/drawing/2014/main" id="{B3609AD5-DDE7-424F-97B5-962065F383CE}"/>
              </a:ext>
            </a:extLst>
          </p:cNvPr>
          <p:cNvSpPr txBox="1"/>
          <p:nvPr/>
        </p:nvSpPr>
        <p:spPr>
          <a:xfrm>
            <a:off x="6080685" y="3940706"/>
            <a:ext cx="3524036" cy="1777991"/>
          </a:xfrm>
          <a:prstGeom prst="rect">
            <a:avLst/>
          </a:prstGeom>
          <a:solidFill>
            <a:srgbClr val="98D7CE"/>
          </a:solidFill>
        </p:spPr>
        <p:txBody>
          <a:bodyPr vert="horz" wrap="square" lIns="180000" tIns="648000" rIns="18000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patient rights need to be protected</a:t>
            </a:r>
          </a:p>
        </p:txBody>
      </p:sp>
      <p:grpSp>
        <p:nvGrpSpPr>
          <p:cNvPr id="24" name="circle 1">
            <a:extLst>
              <a:ext uri="{FF2B5EF4-FFF2-40B4-BE49-F238E27FC236}">
                <a16:creationId xmlns:a16="http://schemas.microsoft.com/office/drawing/2014/main" id="{ECE31020-7A9E-4AFC-B068-495F650FB53D}"/>
              </a:ext>
            </a:extLst>
          </p:cNvPr>
          <p:cNvGrpSpPr/>
          <p:nvPr/>
        </p:nvGrpSpPr>
        <p:grpSpPr>
          <a:xfrm>
            <a:off x="6174069" y="1283858"/>
            <a:ext cx="3337268" cy="3337268"/>
            <a:chOff x="470234" y="1852537"/>
            <a:chExt cx="2295039" cy="2295039"/>
          </a:xfrm>
        </p:grpSpPr>
        <p:sp>
          <p:nvSpPr>
            <p:cNvPr id="25" name="circle">
              <a:extLst>
                <a:ext uri="{FF2B5EF4-FFF2-40B4-BE49-F238E27FC236}">
                  <a16:creationId xmlns:a16="http://schemas.microsoft.com/office/drawing/2014/main" id="{B21710FD-E0AC-4FAC-90F0-87AB18A0CF1A}"/>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EAB5B314-717F-405D-B464-0189DB93C5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2423" y="2042686"/>
              <a:ext cx="1415253" cy="1736902"/>
            </a:xfrm>
            <a:prstGeom prst="rect">
              <a:avLst/>
            </a:prstGeom>
          </p:spPr>
        </p:pic>
      </p:grpSp>
      <p:sp>
        <p:nvSpPr>
          <p:cNvPr id="2" name="COVER">
            <a:extLst>
              <a:ext uri="{FF2B5EF4-FFF2-40B4-BE49-F238E27FC236}">
                <a16:creationId xmlns:a16="http://schemas.microsoft.com/office/drawing/2014/main" id="{4423805C-C8AF-67DE-67B7-D965907EC739}"/>
              </a:ext>
            </a:extLst>
          </p:cNvPr>
          <p:cNvSpPr/>
          <p:nvPr/>
        </p:nvSpPr>
        <p:spPr>
          <a:xfrm>
            <a:off x="1747721" y="981635"/>
            <a:ext cx="8859319" cy="566300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3" name="circle 1">
            <a:extLst>
              <a:ext uri="{FF2B5EF4-FFF2-40B4-BE49-F238E27FC236}">
                <a16:creationId xmlns:a16="http://schemas.microsoft.com/office/drawing/2014/main" id="{41C04F18-922F-2B40-2474-940B1092785F}"/>
              </a:ext>
            </a:extLst>
          </p:cNvPr>
          <p:cNvGrpSpPr/>
          <p:nvPr/>
        </p:nvGrpSpPr>
        <p:grpSpPr>
          <a:xfrm>
            <a:off x="4088558" y="883209"/>
            <a:ext cx="3960000" cy="3960000"/>
            <a:chOff x="-317613" y="1852536"/>
            <a:chExt cx="3523051" cy="3523056"/>
          </a:xfrm>
        </p:grpSpPr>
        <p:sp>
          <p:nvSpPr>
            <p:cNvPr id="4" name="circle">
              <a:extLst>
                <a:ext uri="{FF2B5EF4-FFF2-40B4-BE49-F238E27FC236}">
                  <a16:creationId xmlns:a16="http://schemas.microsoft.com/office/drawing/2014/main" id="{9C942E5F-3F6D-00D6-C213-4793F9C89D05}"/>
                </a:ext>
              </a:extLst>
            </p:cNvPr>
            <p:cNvSpPr/>
            <p:nvPr/>
          </p:nvSpPr>
          <p:spPr>
            <a:xfrm>
              <a:off x="-317613" y="1852536"/>
              <a:ext cx="3523051" cy="352305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a:extLst>
                <a:ext uri="{FF2B5EF4-FFF2-40B4-BE49-F238E27FC236}">
                  <a16:creationId xmlns:a16="http://schemas.microsoft.com/office/drawing/2014/main" id="{83DBC8F6-2CCF-26C7-2D4B-EB53E827A4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775" y="2626750"/>
              <a:ext cx="2070346" cy="2233464"/>
            </a:xfrm>
            <a:prstGeom prst="rect">
              <a:avLst/>
            </a:prstGeom>
          </p:spPr>
        </p:pic>
      </p:grpSp>
      <p:grpSp>
        <p:nvGrpSpPr>
          <p:cNvPr id="11" name="Group 10">
            <a:extLst>
              <a:ext uri="{FF2B5EF4-FFF2-40B4-BE49-F238E27FC236}">
                <a16:creationId xmlns:a16="http://schemas.microsoft.com/office/drawing/2014/main" id="{A6419BAC-53A0-EABF-299E-25362C89B3B7}"/>
              </a:ext>
            </a:extLst>
          </p:cNvPr>
          <p:cNvGrpSpPr/>
          <p:nvPr/>
        </p:nvGrpSpPr>
        <p:grpSpPr>
          <a:xfrm>
            <a:off x="6927286" y="769954"/>
            <a:ext cx="1080000" cy="1080000"/>
            <a:chOff x="7208229" y="2341680"/>
            <a:chExt cx="1080000" cy="1080000"/>
          </a:xfrm>
        </p:grpSpPr>
        <p:sp>
          <p:nvSpPr>
            <p:cNvPr id="6" name="circle">
              <a:extLst>
                <a:ext uri="{FF2B5EF4-FFF2-40B4-BE49-F238E27FC236}">
                  <a16:creationId xmlns:a16="http://schemas.microsoft.com/office/drawing/2014/main" id="{630E4B91-4FFA-EBC5-5734-4879D22B66C6}"/>
                </a:ext>
              </a:extLst>
            </p:cNvPr>
            <p:cNvSpPr/>
            <p:nvPr/>
          </p:nvSpPr>
          <p:spPr>
            <a:xfrm>
              <a:off x="7208229" y="2341680"/>
              <a:ext cx="1080000" cy="1080000"/>
            </a:xfrm>
            <a:prstGeom prst="ellipse">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9">
              <a:extLst>
                <a:ext uri="{FF2B5EF4-FFF2-40B4-BE49-F238E27FC236}">
                  <a16:creationId xmlns:a16="http://schemas.microsoft.com/office/drawing/2014/main" id="{EA38BEFC-1358-7F11-7B83-38FCEFAB68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00255" y="2545850"/>
              <a:ext cx="695949" cy="671660"/>
            </a:xfrm>
            <a:prstGeom prst="rect">
              <a:avLst/>
            </a:prstGeom>
          </p:spPr>
        </p:pic>
      </p:grpSp>
      <p:sp>
        <p:nvSpPr>
          <p:cNvPr id="27" name="TextBox 26">
            <a:extLst>
              <a:ext uri="{FF2B5EF4-FFF2-40B4-BE49-F238E27FC236}">
                <a16:creationId xmlns:a16="http://schemas.microsoft.com/office/drawing/2014/main" id="{B32DE206-9F2F-4A96-9AEA-69B801BBC590}"/>
              </a:ext>
            </a:extLst>
          </p:cNvPr>
          <p:cNvSpPr txBox="1"/>
          <p:nvPr/>
        </p:nvSpPr>
        <p:spPr>
          <a:xfrm>
            <a:off x="1009151" y="5178546"/>
            <a:ext cx="10329836"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The respondent’s time is required, so data collectors may need to compromise to find a suitable time for the interview. </a:t>
            </a:r>
          </a:p>
        </p:txBody>
      </p:sp>
      <p:sp>
        <p:nvSpPr>
          <p:cNvPr id="28" name="Rectangle 27">
            <a:extLst>
              <a:ext uri="{FF2B5EF4-FFF2-40B4-BE49-F238E27FC236}">
                <a16:creationId xmlns:a16="http://schemas.microsoft.com/office/drawing/2014/main" id="{9E2A9E91-34A1-4BF0-9489-C627AD517815}"/>
              </a:ext>
            </a:extLst>
          </p:cNvPr>
          <p:cNvSpPr/>
          <p:nvPr/>
        </p:nvSpPr>
        <p:spPr>
          <a:xfrm>
            <a:off x="928895" y="5178545"/>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8487366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90"/>
                                          </p:val>
                                        </p:tav>
                                        <p:tav tm="100000">
                                          <p:val>
                                            <p:fltVal val="0"/>
                                          </p:val>
                                        </p:tav>
                                      </p:tavLst>
                                    </p:anim>
                                    <p:animEffect transition="in" filter="fade">
                                      <p:cBhvr>
                                        <p:cTn id="10" dur="500"/>
                                        <p:tgtEl>
                                          <p:spTgt spid="2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 calcmode="lin" valueType="num">
                                      <p:cBhvr>
                                        <p:cTn id="20" dur="500" fill="hold"/>
                                        <p:tgtEl>
                                          <p:spTgt spid="24"/>
                                        </p:tgtEl>
                                        <p:attrNameLst>
                                          <p:attrName>style.rotation</p:attrName>
                                        </p:attrNameLst>
                                      </p:cBhvr>
                                      <p:tavLst>
                                        <p:tav tm="0">
                                          <p:val>
                                            <p:fltVal val="90"/>
                                          </p:val>
                                        </p:tav>
                                        <p:tav tm="100000">
                                          <p:val>
                                            <p:fltVal val="0"/>
                                          </p:val>
                                        </p:tav>
                                      </p:tavLst>
                                    </p:anim>
                                    <p:animEffect transition="in" filter="fade">
                                      <p:cBhvr>
                                        <p:cTn id="21" dur="500"/>
                                        <p:tgtEl>
                                          <p:spTgt spid="2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par>
                                <p:cTn id="33" presetID="31" presetClass="exit" presetSubtype="0" fill="hold" nodeType="withEffect">
                                  <p:stCondLst>
                                    <p:cond delay="0"/>
                                  </p:stCondLst>
                                  <p:childTnLst>
                                    <p:anim calcmode="lin" valueType="num">
                                      <p:cBhvr>
                                        <p:cTn id="34" dur="750"/>
                                        <p:tgtEl>
                                          <p:spTgt spid="20"/>
                                        </p:tgtEl>
                                        <p:attrNameLst>
                                          <p:attrName>ppt_w</p:attrName>
                                        </p:attrNameLst>
                                      </p:cBhvr>
                                      <p:tavLst>
                                        <p:tav tm="0">
                                          <p:val>
                                            <p:strVal val="ppt_w"/>
                                          </p:val>
                                        </p:tav>
                                        <p:tav tm="100000">
                                          <p:val>
                                            <p:fltVal val="0"/>
                                          </p:val>
                                        </p:tav>
                                      </p:tavLst>
                                    </p:anim>
                                    <p:anim calcmode="lin" valueType="num">
                                      <p:cBhvr>
                                        <p:cTn id="35" dur="750"/>
                                        <p:tgtEl>
                                          <p:spTgt spid="20"/>
                                        </p:tgtEl>
                                        <p:attrNameLst>
                                          <p:attrName>ppt_h</p:attrName>
                                        </p:attrNameLst>
                                      </p:cBhvr>
                                      <p:tavLst>
                                        <p:tav tm="0">
                                          <p:val>
                                            <p:strVal val="ppt_h"/>
                                          </p:val>
                                        </p:tav>
                                        <p:tav tm="100000">
                                          <p:val>
                                            <p:fltVal val="0"/>
                                          </p:val>
                                        </p:tav>
                                      </p:tavLst>
                                    </p:anim>
                                    <p:anim calcmode="lin" valueType="num">
                                      <p:cBhvr>
                                        <p:cTn id="36" dur="750"/>
                                        <p:tgtEl>
                                          <p:spTgt spid="20"/>
                                        </p:tgtEl>
                                        <p:attrNameLst>
                                          <p:attrName>style.rotation</p:attrName>
                                        </p:attrNameLst>
                                      </p:cBhvr>
                                      <p:tavLst>
                                        <p:tav tm="0">
                                          <p:val>
                                            <p:fltVal val="0"/>
                                          </p:val>
                                        </p:tav>
                                        <p:tav tm="100000">
                                          <p:val>
                                            <p:fltVal val="90"/>
                                          </p:val>
                                        </p:tav>
                                      </p:tavLst>
                                    </p:anim>
                                    <p:animEffect transition="out" filter="fade">
                                      <p:cBhvr>
                                        <p:cTn id="37" dur="750"/>
                                        <p:tgtEl>
                                          <p:spTgt spid="20"/>
                                        </p:tgtEl>
                                      </p:cBhvr>
                                    </p:animEffect>
                                    <p:set>
                                      <p:cBhvr>
                                        <p:cTn id="38" dur="1" fill="hold">
                                          <p:stCondLst>
                                            <p:cond delay="749"/>
                                          </p:stCondLst>
                                        </p:cTn>
                                        <p:tgtEl>
                                          <p:spTgt spid="20"/>
                                        </p:tgtEl>
                                        <p:attrNameLst>
                                          <p:attrName>style.visibility</p:attrName>
                                        </p:attrNameLst>
                                      </p:cBhvr>
                                      <p:to>
                                        <p:strVal val="hidden"/>
                                      </p:to>
                                    </p:set>
                                  </p:childTnLst>
                                </p:cTn>
                              </p:par>
                              <p:par>
                                <p:cTn id="39" presetID="31" presetClass="exit" presetSubtype="0" fill="hold" nodeType="withEffect">
                                  <p:stCondLst>
                                    <p:cond delay="0"/>
                                  </p:stCondLst>
                                  <p:childTnLst>
                                    <p:anim calcmode="lin" valueType="num">
                                      <p:cBhvr>
                                        <p:cTn id="40" dur="500"/>
                                        <p:tgtEl>
                                          <p:spTgt spid="24"/>
                                        </p:tgtEl>
                                        <p:attrNameLst>
                                          <p:attrName>ppt_w</p:attrName>
                                        </p:attrNameLst>
                                      </p:cBhvr>
                                      <p:tavLst>
                                        <p:tav tm="0">
                                          <p:val>
                                            <p:strVal val="ppt_w"/>
                                          </p:val>
                                        </p:tav>
                                        <p:tav tm="100000">
                                          <p:val>
                                            <p:fltVal val="0"/>
                                          </p:val>
                                        </p:tav>
                                      </p:tavLst>
                                    </p:anim>
                                    <p:anim calcmode="lin" valueType="num">
                                      <p:cBhvr>
                                        <p:cTn id="41" dur="500"/>
                                        <p:tgtEl>
                                          <p:spTgt spid="24"/>
                                        </p:tgtEl>
                                        <p:attrNameLst>
                                          <p:attrName>ppt_h</p:attrName>
                                        </p:attrNameLst>
                                      </p:cBhvr>
                                      <p:tavLst>
                                        <p:tav tm="0">
                                          <p:val>
                                            <p:strVal val="ppt_h"/>
                                          </p:val>
                                        </p:tav>
                                        <p:tav tm="100000">
                                          <p:val>
                                            <p:fltVal val="0"/>
                                          </p:val>
                                        </p:tav>
                                      </p:tavLst>
                                    </p:anim>
                                    <p:anim calcmode="lin" valueType="num">
                                      <p:cBhvr>
                                        <p:cTn id="42" dur="500"/>
                                        <p:tgtEl>
                                          <p:spTgt spid="24"/>
                                        </p:tgtEl>
                                        <p:attrNameLst>
                                          <p:attrName>style.rotation</p:attrName>
                                        </p:attrNameLst>
                                      </p:cBhvr>
                                      <p:tavLst>
                                        <p:tav tm="0">
                                          <p:val>
                                            <p:fltVal val="0"/>
                                          </p:val>
                                        </p:tav>
                                        <p:tav tm="100000">
                                          <p:val>
                                            <p:fltVal val="90"/>
                                          </p:val>
                                        </p:tav>
                                      </p:tavLst>
                                    </p:anim>
                                    <p:animEffect transition="out" filter="fade">
                                      <p:cBhvr>
                                        <p:cTn id="43" dur="500"/>
                                        <p:tgtEl>
                                          <p:spTgt spid="24"/>
                                        </p:tgtEl>
                                      </p:cBhvr>
                                    </p:animEffect>
                                    <p:set>
                                      <p:cBhvr>
                                        <p:cTn id="44" dur="1" fill="hold">
                                          <p:stCondLst>
                                            <p:cond delay="499"/>
                                          </p:stCondLst>
                                        </p:cTn>
                                        <p:tgtEl>
                                          <p:spTgt spid="24"/>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childTnLst>
                          </p:cTn>
                        </p:par>
                        <p:par>
                          <p:cTn id="48" fill="hold">
                            <p:stCondLst>
                              <p:cond delay="750"/>
                            </p:stCondLst>
                            <p:childTnLst>
                              <p:par>
                                <p:cTn id="49" presetID="31" presetClass="entr" presetSubtype="0" fill="hold" nodeType="after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p:cTn id="51" dur="500" fill="hold"/>
                                        <p:tgtEl>
                                          <p:spTgt spid="3"/>
                                        </p:tgtEl>
                                        <p:attrNameLst>
                                          <p:attrName>ppt_w</p:attrName>
                                        </p:attrNameLst>
                                      </p:cBhvr>
                                      <p:tavLst>
                                        <p:tav tm="0">
                                          <p:val>
                                            <p:fltVal val="0"/>
                                          </p:val>
                                        </p:tav>
                                        <p:tav tm="100000">
                                          <p:val>
                                            <p:strVal val="#ppt_w"/>
                                          </p:val>
                                        </p:tav>
                                      </p:tavLst>
                                    </p:anim>
                                    <p:anim calcmode="lin" valueType="num">
                                      <p:cBhvr>
                                        <p:cTn id="52" dur="500" fill="hold"/>
                                        <p:tgtEl>
                                          <p:spTgt spid="3"/>
                                        </p:tgtEl>
                                        <p:attrNameLst>
                                          <p:attrName>ppt_h</p:attrName>
                                        </p:attrNameLst>
                                      </p:cBhvr>
                                      <p:tavLst>
                                        <p:tav tm="0">
                                          <p:val>
                                            <p:fltVal val="0"/>
                                          </p:val>
                                        </p:tav>
                                        <p:tav tm="100000">
                                          <p:val>
                                            <p:strVal val="#ppt_h"/>
                                          </p:val>
                                        </p:tav>
                                      </p:tavLst>
                                    </p:anim>
                                    <p:anim calcmode="lin" valueType="num">
                                      <p:cBhvr>
                                        <p:cTn id="53" dur="500" fill="hold"/>
                                        <p:tgtEl>
                                          <p:spTgt spid="3"/>
                                        </p:tgtEl>
                                        <p:attrNameLst>
                                          <p:attrName>style.rotation</p:attrName>
                                        </p:attrNameLst>
                                      </p:cBhvr>
                                      <p:tavLst>
                                        <p:tav tm="0">
                                          <p:val>
                                            <p:fltVal val="90"/>
                                          </p:val>
                                        </p:tav>
                                        <p:tav tm="100000">
                                          <p:val>
                                            <p:fltVal val="0"/>
                                          </p:val>
                                        </p:tav>
                                      </p:tavLst>
                                    </p:anim>
                                    <p:animEffect transition="in" filter="fade">
                                      <p:cBhvr>
                                        <p:cTn id="54" dur="500"/>
                                        <p:tgtEl>
                                          <p:spTgt spid="3"/>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p:cTn id="59" dur="500" fill="hold"/>
                                        <p:tgtEl>
                                          <p:spTgt spid="28"/>
                                        </p:tgtEl>
                                        <p:attrNameLst>
                                          <p:attrName>ppt_w</p:attrName>
                                        </p:attrNameLst>
                                      </p:cBhvr>
                                      <p:tavLst>
                                        <p:tav tm="0">
                                          <p:val>
                                            <p:fltVal val="0"/>
                                          </p:val>
                                        </p:tav>
                                        <p:tav tm="100000">
                                          <p:val>
                                            <p:strVal val="#ppt_w"/>
                                          </p:val>
                                        </p:tav>
                                      </p:tavLst>
                                    </p:anim>
                                    <p:anim calcmode="lin" valueType="num">
                                      <p:cBhvr>
                                        <p:cTn id="60" dur="500" fill="hold"/>
                                        <p:tgtEl>
                                          <p:spTgt spid="28"/>
                                        </p:tgtEl>
                                        <p:attrNameLst>
                                          <p:attrName>ppt_h</p:attrName>
                                        </p:attrNameLst>
                                      </p:cBhvr>
                                      <p:tavLst>
                                        <p:tav tm="0">
                                          <p:val>
                                            <p:fltVal val="0"/>
                                          </p:val>
                                        </p:tav>
                                        <p:tav tm="100000">
                                          <p:val>
                                            <p:strVal val="#ppt_h"/>
                                          </p:val>
                                        </p:tav>
                                      </p:tavLst>
                                    </p:anim>
                                    <p:animEffect transition="in" filter="fade">
                                      <p:cBhvr>
                                        <p:cTn id="61" dur="500"/>
                                        <p:tgtEl>
                                          <p:spTgt spid="28"/>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wipe(left)">
                                      <p:cBhvr>
                                        <p:cTn id="64" dur="500"/>
                                        <p:tgtEl>
                                          <p:spTgt spid="27"/>
                                        </p:tgtEl>
                                      </p:cBhvr>
                                    </p:animEffect>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nodeType="clickEffect">
                                  <p:stCondLst>
                                    <p:cond delay="0"/>
                                  </p:stCondLst>
                                  <p:childTnLst>
                                    <p:set>
                                      <p:cBhvr>
                                        <p:cTn id="68" dur="1" fill="hold">
                                          <p:stCondLst>
                                            <p:cond delay="0"/>
                                          </p:stCondLst>
                                        </p:cTn>
                                        <p:tgtEl>
                                          <p:spTgt spid="11"/>
                                        </p:tgtEl>
                                        <p:attrNameLst>
                                          <p:attrName>style.visibility</p:attrName>
                                        </p:attrNameLst>
                                      </p:cBhvr>
                                      <p:to>
                                        <p:strVal val="visible"/>
                                      </p:to>
                                    </p:set>
                                    <p:anim calcmode="lin" valueType="num">
                                      <p:cBhvr>
                                        <p:cTn id="69" dur="500" fill="hold"/>
                                        <p:tgtEl>
                                          <p:spTgt spid="11"/>
                                        </p:tgtEl>
                                        <p:attrNameLst>
                                          <p:attrName>ppt_w</p:attrName>
                                        </p:attrNameLst>
                                      </p:cBhvr>
                                      <p:tavLst>
                                        <p:tav tm="0">
                                          <p:val>
                                            <p:fltVal val="0"/>
                                          </p:val>
                                        </p:tav>
                                        <p:tav tm="100000">
                                          <p:val>
                                            <p:strVal val="#ppt_w"/>
                                          </p:val>
                                        </p:tav>
                                      </p:tavLst>
                                    </p:anim>
                                    <p:anim calcmode="lin" valueType="num">
                                      <p:cBhvr>
                                        <p:cTn id="70" dur="500" fill="hold"/>
                                        <p:tgtEl>
                                          <p:spTgt spid="11"/>
                                        </p:tgtEl>
                                        <p:attrNameLst>
                                          <p:attrName>ppt_h</p:attrName>
                                        </p:attrNameLst>
                                      </p:cBhvr>
                                      <p:tavLst>
                                        <p:tav tm="0">
                                          <p:val>
                                            <p:fltVal val="0"/>
                                          </p:val>
                                        </p:tav>
                                        <p:tav tm="100000">
                                          <p:val>
                                            <p:strVal val="#ppt_h"/>
                                          </p:val>
                                        </p:tav>
                                      </p:tavLst>
                                    </p:anim>
                                    <p:anim calcmode="lin" valueType="num">
                                      <p:cBhvr>
                                        <p:cTn id="71" dur="500" fill="hold"/>
                                        <p:tgtEl>
                                          <p:spTgt spid="11"/>
                                        </p:tgtEl>
                                        <p:attrNameLst>
                                          <p:attrName>style.rotation</p:attrName>
                                        </p:attrNameLst>
                                      </p:cBhvr>
                                      <p:tavLst>
                                        <p:tav tm="0">
                                          <p:val>
                                            <p:fltVal val="90"/>
                                          </p:val>
                                        </p:tav>
                                        <p:tav tm="100000">
                                          <p:val>
                                            <p:fltVal val="0"/>
                                          </p:val>
                                        </p:tav>
                                      </p:tavLst>
                                    </p:anim>
                                    <p:animEffect transition="in" filter="fade">
                                      <p:cBhvr>
                                        <p:cTn id="7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3" grpId="0" animBg="1"/>
      <p:bldP spid="23" grpId="1" animBg="1"/>
      <p:bldP spid="2" grpId="0" animBg="1"/>
      <p:bldP spid="27" grpId="0" animBg="1"/>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mportant point box">
            <a:extLst>
              <a:ext uri="{FF2B5EF4-FFF2-40B4-BE49-F238E27FC236}">
                <a16:creationId xmlns:a16="http://schemas.microsoft.com/office/drawing/2014/main" id="{03AB6531-D404-4840-8140-282976A01891}"/>
              </a:ext>
            </a:extLst>
          </p:cNvPr>
          <p:cNvSpPr txBox="1"/>
          <p:nvPr/>
        </p:nvSpPr>
        <p:spPr>
          <a:xfrm>
            <a:off x="609456" y="4842009"/>
            <a:ext cx="10973087"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It is important to minimize non-productive time by being organized.</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sp>
        <p:nvSpPr>
          <p:cNvPr id="11" name="TextBox 10">
            <a:extLst>
              <a:ext uri="{FF2B5EF4-FFF2-40B4-BE49-F238E27FC236}">
                <a16:creationId xmlns:a16="http://schemas.microsoft.com/office/drawing/2014/main" id="{03F42100-4748-4B5F-941E-2858E89D3C12}"/>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On arrival at service site</a:t>
            </a:r>
          </a:p>
        </p:txBody>
      </p:sp>
      <p:pic>
        <p:nvPicPr>
          <p:cNvPr id="39" name="non-productive time">
            <a:extLst>
              <a:ext uri="{FF2B5EF4-FFF2-40B4-BE49-F238E27FC236}">
                <a16:creationId xmlns:a16="http://schemas.microsoft.com/office/drawing/2014/main" id="{1EF33086-2973-44E2-9068-CDAC89AC92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2059" y="833149"/>
            <a:ext cx="3287881" cy="3837106"/>
          </a:xfrm>
          <a:prstGeom prst="rect">
            <a:avLst/>
          </a:prstGeom>
        </p:spPr>
      </p:pic>
      <p:sp>
        <p:nvSpPr>
          <p:cNvPr id="41" name="important point side">
            <a:extLst>
              <a:ext uri="{FF2B5EF4-FFF2-40B4-BE49-F238E27FC236}">
                <a16:creationId xmlns:a16="http://schemas.microsoft.com/office/drawing/2014/main" id="{A4E9A9E2-D6B0-41AF-BF7D-C5EB3B877F1E}"/>
              </a:ext>
            </a:extLst>
          </p:cNvPr>
          <p:cNvSpPr/>
          <p:nvPr/>
        </p:nvSpPr>
        <p:spPr>
          <a:xfrm>
            <a:off x="536770" y="4842009"/>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VER">
            <a:extLst>
              <a:ext uri="{FF2B5EF4-FFF2-40B4-BE49-F238E27FC236}">
                <a16:creationId xmlns:a16="http://schemas.microsoft.com/office/drawing/2014/main" id="{2AA66D2A-9FC7-4CD2-92AC-C2D36A0107A1}"/>
              </a:ext>
            </a:extLst>
          </p:cNvPr>
          <p:cNvSpPr/>
          <p:nvPr/>
        </p:nvSpPr>
        <p:spPr>
          <a:xfrm>
            <a:off x="286870" y="558109"/>
            <a:ext cx="11618258" cy="606348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rid1">
            <a:extLst>
              <a:ext uri="{FF2B5EF4-FFF2-40B4-BE49-F238E27FC236}">
                <a16:creationId xmlns:a16="http://schemas.microsoft.com/office/drawing/2014/main" id="{C61AA0A8-9EBF-4A6D-A91D-02BA2C58B9AC}"/>
              </a:ext>
            </a:extLst>
          </p:cNvPr>
          <p:cNvSpPr txBox="1"/>
          <p:nvPr/>
        </p:nvSpPr>
        <p:spPr>
          <a:xfrm>
            <a:off x="1524754" y="1373795"/>
            <a:ext cx="4538693" cy="259090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19" name="grid2">
            <a:extLst>
              <a:ext uri="{FF2B5EF4-FFF2-40B4-BE49-F238E27FC236}">
                <a16:creationId xmlns:a16="http://schemas.microsoft.com/office/drawing/2014/main" id="{2170F890-9593-4E0B-B132-33245FF9A6D1}"/>
              </a:ext>
            </a:extLst>
          </p:cNvPr>
          <p:cNvSpPr txBox="1"/>
          <p:nvPr/>
        </p:nvSpPr>
        <p:spPr>
          <a:xfrm>
            <a:off x="6212635" y="1373795"/>
            <a:ext cx="4538693" cy="2590901"/>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2" name="grid4">
            <a:extLst>
              <a:ext uri="{FF2B5EF4-FFF2-40B4-BE49-F238E27FC236}">
                <a16:creationId xmlns:a16="http://schemas.microsoft.com/office/drawing/2014/main" id="{A078AF13-0B22-4C76-B3DD-1540D48C2AE4}"/>
              </a:ext>
            </a:extLst>
          </p:cNvPr>
          <p:cNvSpPr txBox="1"/>
          <p:nvPr/>
        </p:nvSpPr>
        <p:spPr>
          <a:xfrm>
            <a:off x="3853254" y="4109156"/>
            <a:ext cx="4538693" cy="259090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3" name="caption1">
            <a:extLst>
              <a:ext uri="{FF2B5EF4-FFF2-40B4-BE49-F238E27FC236}">
                <a16:creationId xmlns:a16="http://schemas.microsoft.com/office/drawing/2014/main" id="{3F917B7D-3490-4457-B91E-0935847930F4}"/>
              </a:ext>
            </a:extLst>
          </p:cNvPr>
          <p:cNvSpPr txBox="1"/>
          <p:nvPr/>
        </p:nvSpPr>
        <p:spPr>
          <a:xfrm>
            <a:off x="1524754" y="2874464"/>
            <a:ext cx="4538693"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be familiar with questionnaire sections and different respondents needed </a:t>
            </a:r>
          </a:p>
        </p:txBody>
      </p:sp>
      <p:sp>
        <p:nvSpPr>
          <p:cNvPr id="24" name="caption2">
            <a:extLst>
              <a:ext uri="{FF2B5EF4-FFF2-40B4-BE49-F238E27FC236}">
                <a16:creationId xmlns:a16="http://schemas.microsoft.com/office/drawing/2014/main" id="{0D6DEC1E-EFB7-4305-88CC-44BFECE55801}"/>
              </a:ext>
            </a:extLst>
          </p:cNvPr>
          <p:cNvSpPr txBox="1"/>
          <p:nvPr/>
        </p:nvSpPr>
        <p:spPr>
          <a:xfrm>
            <a:off x="6211610" y="3148218"/>
            <a:ext cx="4538693"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be flexible with the order of data collection</a:t>
            </a:r>
          </a:p>
        </p:txBody>
      </p:sp>
      <p:sp>
        <p:nvSpPr>
          <p:cNvPr id="27" name="caption4">
            <a:extLst>
              <a:ext uri="{FF2B5EF4-FFF2-40B4-BE49-F238E27FC236}">
                <a16:creationId xmlns:a16="http://schemas.microsoft.com/office/drawing/2014/main" id="{D4317959-B44B-4B68-B35C-A35FF4D691D3}"/>
              </a:ext>
            </a:extLst>
          </p:cNvPr>
          <p:cNvSpPr txBox="1"/>
          <p:nvPr/>
        </p:nvSpPr>
        <p:spPr>
          <a:xfrm>
            <a:off x="3852230" y="5861192"/>
            <a:ext cx="4538693"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contact the team leader if problems arise</a:t>
            </a:r>
          </a:p>
        </p:txBody>
      </p:sp>
      <p:pic>
        <p:nvPicPr>
          <p:cNvPr id="29" name="team">
            <a:extLst>
              <a:ext uri="{FF2B5EF4-FFF2-40B4-BE49-F238E27FC236}">
                <a16:creationId xmlns:a16="http://schemas.microsoft.com/office/drawing/2014/main" id="{A6F68F7E-2A7F-4C27-BC9B-9DAA3E68EF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6293" y="4352479"/>
            <a:ext cx="1330563" cy="1330563"/>
          </a:xfrm>
          <a:prstGeom prst="rect">
            <a:avLst/>
          </a:prstGeom>
        </p:spPr>
      </p:pic>
      <p:pic>
        <p:nvPicPr>
          <p:cNvPr id="32" name="Picture 31">
            <a:extLst>
              <a:ext uri="{FF2B5EF4-FFF2-40B4-BE49-F238E27FC236}">
                <a16:creationId xmlns:a16="http://schemas.microsoft.com/office/drawing/2014/main" id="{C4B9D3DC-494C-487E-AFCC-490910FA77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9053" y="1626940"/>
            <a:ext cx="1375200" cy="1106410"/>
          </a:xfrm>
          <a:prstGeom prst="rect">
            <a:avLst/>
          </a:prstGeom>
        </p:spPr>
      </p:pic>
      <p:pic>
        <p:nvPicPr>
          <p:cNvPr id="36" name="Picture 35">
            <a:extLst>
              <a:ext uri="{FF2B5EF4-FFF2-40B4-BE49-F238E27FC236}">
                <a16:creationId xmlns:a16="http://schemas.microsoft.com/office/drawing/2014/main" id="{DC07DA57-8C37-426D-AA74-4E3747508B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7730" y="1585236"/>
            <a:ext cx="991464" cy="1484517"/>
          </a:xfrm>
          <a:prstGeom prst="rect">
            <a:avLst/>
          </a:prstGeom>
        </p:spPr>
      </p:pic>
      <p:sp>
        <p:nvSpPr>
          <p:cNvPr id="38" name="TextBox 37">
            <a:extLst>
              <a:ext uri="{FF2B5EF4-FFF2-40B4-BE49-F238E27FC236}">
                <a16:creationId xmlns:a16="http://schemas.microsoft.com/office/drawing/2014/main" id="{4310CE27-5461-4368-86AD-6483A29D2386}"/>
              </a:ext>
            </a:extLst>
          </p:cNvPr>
          <p:cNvSpPr txBox="1"/>
          <p:nvPr/>
        </p:nvSpPr>
        <p:spPr>
          <a:xfrm>
            <a:off x="744874" y="757144"/>
            <a:ext cx="7538758" cy="461665"/>
          </a:xfrm>
          <a:prstGeom prst="rect">
            <a:avLst/>
          </a:prstGeom>
          <a:noFill/>
        </p:spPr>
        <p:txBody>
          <a:bodyPr wrap="square">
            <a:spAutoFit/>
          </a:bodyPr>
          <a:lstStyle/>
          <a:p>
            <a:r>
              <a:rPr lang="en-GB" sz="2400" dirty="0">
                <a:solidFill>
                  <a:schemeClr val="tx1">
                    <a:lumMod val="65000"/>
                    <a:lumOff val="35000"/>
                  </a:schemeClr>
                </a:solidFill>
              </a:rPr>
              <a:t>To achieve this, data collectors should:</a:t>
            </a:r>
          </a:p>
        </p:txBody>
      </p:sp>
    </p:spTree>
    <p:custDataLst>
      <p:tags r:id="rId1"/>
    </p:custDataLst>
    <p:extLst>
      <p:ext uri="{BB962C8B-B14F-4D97-AF65-F5344CB8AC3E}">
        <p14:creationId xmlns:p14="http://schemas.microsoft.com/office/powerpoint/2010/main" val="426446327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anim calcmode="lin" valueType="num">
                                      <p:cBhvr>
                                        <p:cTn id="8" dur="500" fill="hold"/>
                                        <p:tgtEl>
                                          <p:spTgt spid="39"/>
                                        </p:tgtEl>
                                        <p:attrNameLst>
                                          <p:attrName>ppt_x</p:attrName>
                                        </p:attrNameLst>
                                      </p:cBhvr>
                                      <p:tavLst>
                                        <p:tav tm="0">
                                          <p:val>
                                            <p:strVal val="#ppt_x"/>
                                          </p:val>
                                        </p:tav>
                                        <p:tav tm="100000">
                                          <p:val>
                                            <p:strVal val="#ppt_x"/>
                                          </p:val>
                                        </p:tav>
                                      </p:tavLst>
                                    </p:anim>
                                    <p:anim calcmode="lin" valueType="num">
                                      <p:cBhvr>
                                        <p:cTn id="9" dur="50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p:cTn id="13" dur="500" fill="hold"/>
                                        <p:tgtEl>
                                          <p:spTgt spid="41"/>
                                        </p:tgtEl>
                                        <p:attrNameLst>
                                          <p:attrName>ppt_w</p:attrName>
                                        </p:attrNameLst>
                                      </p:cBhvr>
                                      <p:tavLst>
                                        <p:tav tm="0">
                                          <p:val>
                                            <p:fltVal val="0"/>
                                          </p:val>
                                        </p:tav>
                                        <p:tav tm="100000">
                                          <p:val>
                                            <p:strVal val="#ppt_w"/>
                                          </p:val>
                                        </p:tav>
                                      </p:tavLst>
                                    </p:anim>
                                    <p:anim calcmode="lin" valueType="num">
                                      <p:cBhvr>
                                        <p:cTn id="14" dur="500" fill="hold"/>
                                        <p:tgtEl>
                                          <p:spTgt spid="41"/>
                                        </p:tgtEl>
                                        <p:attrNameLst>
                                          <p:attrName>ppt_h</p:attrName>
                                        </p:attrNameLst>
                                      </p:cBhvr>
                                      <p:tavLst>
                                        <p:tav tm="0">
                                          <p:val>
                                            <p:fltVal val="0"/>
                                          </p:val>
                                        </p:tav>
                                        <p:tav tm="100000">
                                          <p:val>
                                            <p:strVal val="#ppt_h"/>
                                          </p:val>
                                        </p:tav>
                                      </p:tavLst>
                                    </p:anim>
                                    <p:animEffect transition="in" filter="fade">
                                      <p:cBhvr>
                                        <p:cTn id="15" dur="500"/>
                                        <p:tgtEl>
                                          <p:spTgt spid="4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500"/>
                                        <p:tgtEl>
                                          <p:spTgt spid="19"/>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500"/>
                                        <p:tgtEl>
                                          <p:spTgt spid="22"/>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2" grpId="0" animBg="1"/>
      <p:bldP spid="18" grpId="0" animBg="1"/>
      <p:bldP spid="19" grpId="0" animBg="1"/>
      <p:bldP spid="22" grpId="0" animBg="1"/>
      <p:bldP spid="23" grpId="0"/>
      <p:bldP spid="24" grpId="0"/>
      <p:bldP spid="27"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9496109" cy="611122"/>
            <a:chOff x="-1235" y="-815"/>
            <a:chExt cx="9496109"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8760724" cy="584775"/>
            </a:xfrm>
            <a:prstGeom prst="rect">
              <a:avLst/>
            </a:prstGeom>
            <a:noFill/>
          </p:spPr>
          <p:txBody>
            <a:bodyPr wrap="square">
              <a:spAutoFit/>
            </a:bodyPr>
            <a:lstStyle/>
            <a:p>
              <a:r>
                <a:rPr lang="en-GB" sz="3200" dirty="0">
                  <a:solidFill>
                    <a:srgbClr val="595959"/>
                  </a:solidFill>
                </a:rPr>
                <a:t>On arrival at service site</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9" name="TextBox 18">
            <a:extLst>
              <a:ext uri="{FF2B5EF4-FFF2-40B4-BE49-F238E27FC236}">
                <a16:creationId xmlns:a16="http://schemas.microsoft.com/office/drawing/2014/main" id="{E40AB595-1D04-4301-9FF7-4B67E59FB817}"/>
              </a:ext>
            </a:extLst>
          </p:cNvPr>
          <p:cNvSpPr txBox="1"/>
          <p:nvPr/>
        </p:nvSpPr>
        <p:spPr>
          <a:xfrm>
            <a:off x="530291" y="3429000"/>
            <a:ext cx="3524036" cy="1958535"/>
          </a:xfrm>
          <a:prstGeom prst="rect">
            <a:avLst/>
          </a:prstGeom>
          <a:solidFill>
            <a:srgbClr val="98D7CE"/>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request access </a:t>
            </a:r>
            <a:br>
              <a:rPr lang="en-GB" sz="2400" dirty="0">
                <a:solidFill>
                  <a:srgbClr val="595959"/>
                </a:solidFill>
              </a:rPr>
            </a:br>
            <a:r>
              <a:rPr lang="en-GB" sz="2400" dirty="0">
                <a:solidFill>
                  <a:srgbClr val="595959"/>
                </a:solidFill>
              </a:rPr>
              <a:t>and cooperation</a:t>
            </a:r>
          </a:p>
        </p:txBody>
      </p:sp>
      <p:grpSp>
        <p:nvGrpSpPr>
          <p:cNvPr id="20" name="circle 1">
            <a:extLst>
              <a:ext uri="{FF2B5EF4-FFF2-40B4-BE49-F238E27FC236}">
                <a16:creationId xmlns:a16="http://schemas.microsoft.com/office/drawing/2014/main" id="{236A5EBF-9235-41A8-9E62-C0E7C49F5535}"/>
              </a:ext>
            </a:extLst>
          </p:cNvPr>
          <p:cNvGrpSpPr/>
          <p:nvPr/>
        </p:nvGrpSpPr>
        <p:grpSpPr>
          <a:xfrm>
            <a:off x="1002467" y="1437588"/>
            <a:ext cx="2579685" cy="2579685"/>
            <a:chOff x="470234" y="1852537"/>
            <a:chExt cx="2295039" cy="2295039"/>
          </a:xfrm>
        </p:grpSpPr>
        <p:sp>
          <p:nvSpPr>
            <p:cNvPr id="21" name="circle">
              <a:extLst>
                <a:ext uri="{FF2B5EF4-FFF2-40B4-BE49-F238E27FC236}">
                  <a16:creationId xmlns:a16="http://schemas.microsoft.com/office/drawing/2014/main" id="{3D462AD9-EE6E-468F-98A6-1EA4252DE7E8}"/>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DE0BB92E-092E-46A9-9D6E-E1637231D5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570" y="2002873"/>
              <a:ext cx="1994366" cy="1994366"/>
            </a:xfrm>
            <a:prstGeom prst="rect">
              <a:avLst/>
            </a:prstGeom>
          </p:spPr>
        </p:pic>
      </p:grpSp>
      <p:sp>
        <p:nvSpPr>
          <p:cNvPr id="23" name="TextBox 22">
            <a:extLst>
              <a:ext uri="{FF2B5EF4-FFF2-40B4-BE49-F238E27FC236}">
                <a16:creationId xmlns:a16="http://schemas.microsoft.com/office/drawing/2014/main" id="{B3609AD5-DDE7-424F-97B5-962065F383CE}"/>
              </a:ext>
            </a:extLst>
          </p:cNvPr>
          <p:cNvSpPr txBox="1"/>
          <p:nvPr/>
        </p:nvSpPr>
        <p:spPr>
          <a:xfrm>
            <a:off x="4339735" y="3429000"/>
            <a:ext cx="3524036" cy="1958535"/>
          </a:xfrm>
          <a:prstGeom prst="rect">
            <a:avLst/>
          </a:prstGeom>
          <a:solidFill>
            <a:srgbClr val="98D7CE"/>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explain information needed</a:t>
            </a:r>
          </a:p>
        </p:txBody>
      </p:sp>
      <p:grpSp>
        <p:nvGrpSpPr>
          <p:cNvPr id="24" name="circle 1">
            <a:extLst>
              <a:ext uri="{FF2B5EF4-FFF2-40B4-BE49-F238E27FC236}">
                <a16:creationId xmlns:a16="http://schemas.microsoft.com/office/drawing/2014/main" id="{ECE31020-7A9E-4AFC-B068-495F650FB53D}"/>
              </a:ext>
            </a:extLst>
          </p:cNvPr>
          <p:cNvGrpSpPr/>
          <p:nvPr/>
        </p:nvGrpSpPr>
        <p:grpSpPr>
          <a:xfrm>
            <a:off x="4811911" y="1437588"/>
            <a:ext cx="2579685" cy="2579685"/>
            <a:chOff x="470234" y="1852537"/>
            <a:chExt cx="2295039" cy="2295039"/>
          </a:xfrm>
        </p:grpSpPr>
        <p:sp>
          <p:nvSpPr>
            <p:cNvPr id="25" name="circle">
              <a:extLst>
                <a:ext uri="{FF2B5EF4-FFF2-40B4-BE49-F238E27FC236}">
                  <a16:creationId xmlns:a16="http://schemas.microsoft.com/office/drawing/2014/main" id="{B21710FD-E0AC-4FAC-90F0-87AB18A0CF1A}"/>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EAB5B314-717F-405D-B464-0189DB93C5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426" y="2189386"/>
              <a:ext cx="1164416" cy="1621341"/>
            </a:xfrm>
            <a:prstGeom prst="rect">
              <a:avLst/>
            </a:prstGeom>
          </p:spPr>
        </p:pic>
      </p:grpSp>
      <p:sp>
        <p:nvSpPr>
          <p:cNvPr id="27" name="TextBox 26">
            <a:extLst>
              <a:ext uri="{FF2B5EF4-FFF2-40B4-BE49-F238E27FC236}">
                <a16:creationId xmlns:a16="http://schemas.microsoft.com/office/drawing/2014/main" id="{A76392AC-CDA7-4825-BA3A-E955F5559A69}"/>
              </a:ext>
            </a:extLst>
          </p:cNvPr>
          <p:cNvSpPr txBox="1"/>
          <p:nvPr/>
        </p:nvSpPr>
        <p:spPr>
          <a:xfrm>
            <a:off x="8149179" y="3429000"/>
            <a:ext cx="3524036" cy="1958535"/>
          </a:xfrm>
          <a:prstGeom prst="rect">
            <a:avLst/>
          </a:prstGeom>
          <a:solidFill>
            <a:srgbClr val="98D7CE"/>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reassure respondent about information needed</a:t>
            </a:r>
          </a:p>
        </p:txBody>
      </p:sp>
      <p:grpSp>
        <p:nvGrpSpPr>
          <p:cNvPr id="28" name="circle 1">
            <a:extLst>
              <a:ext uri="{FF2B5EF4-FFF2-40B4-BE49-F238E27FC236}">
                <a16:creationId xmlns:a16="http://schemas.microsoft.com/office/drawing/2014/main" id="{A28F9374-821C-470D-A749-DB188AD4087B}"/>
              </a:ext>
            </a:extLst>
          </p:cNvPr>
          <p:cNvGrpSpPr/>
          <p:nvPr/>
        </p:nvGrpSpPr>
        <p:grpSpPr>
          <a:xfrm>
            <a:off x="8621355" y="1437588"/>
            <a:ext cx="2579685" cy="2579685"/>
            <a:chOff x="470234" y="1852537"/>
            <a:chExt cx="2295039" cy="2295039"/>
          </a:xfrm>
        </p:grpSpPr>
        <p:sp>
          <p:nvSpPr>
            <p:cNvPr id="29" name="circle">
              <a:extLst>
                <a:ext uri="{FF2B5EF4-FFF2-40B4-BE49-F238E27FC236}">
                  <a16:creationId xmlns:a16="http://schemas.microsoft.com/office/drawing/2014/main" id="{997C03C0-D688-429D-A165-320975D5781C}"/>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B6EF80B7-E1FC-4EF5-A17A-FE0E254E03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56" y="2116573"/>
              <a:ext cx="1608779" cy="1694154"/>
            </a:xfrm>
            <a:prstGeom prst="rect">
              <a:avLst/>
            </a:prstGeom>
          </p:spPr>
        </p:pic>
      </p:grpSp>
    </p:spTree>
    <p:custDataLst>
      <p:tags r:id="rId1"/>
    </p:custDataLst>
    <p:extLst>
      <p:ext uri="{BB962C8B-B14F-4D97-AF65-F5344CB8AC3E}">
        <p14:creationId xmlns:p14="http://schemas.microsoft.com/office/powerpoint/2010/main" val="21969464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90"/>
                                          </p:val>
                                        </p:tav>
                                        <p:tav tm="100000">
                                          <p:val>
                                            <p:fltVal val="0"/>
                                          </p:val>
                                        </p:tav>
                                      </p:tavLst>
                                    </p:anim>
                                    <p:animEffect transition="in" filter="fade">
                                      <p:cBhvr>
                                        <p:cTn id="10" dur="500"/>
                                        <p:tgtEl>
                                          <p:spTgt spid="2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 calcmode="lin" valueType="num">
                                      <p:cBhvr>
                                        <p:cTn id="20" dur="500" fill="hold"/>
                                        <p:tgtEl>
                                          <p:spTgt spid="24"/>
                                        </p:tgtEl>
                                        <p:attrNameLst>
                                          <p:attrName>style.rotation</p:attrName>
                                        </p:attrNameLst>
                                      </p:cBhvr>
                                      <p:tavLst>
                                        <p:tav tm="0">
                                          <p:val>
                                            <p:fltVal val="90"/>
                                          </p:val>
                                        </p:tav>
                                        <p:tav tm="100000">
                                          <p:val>
                                            <p:fltVal val="0"/>
                                          </p:val>
                                        </p:tav>
                                      </p:tavLst>
                                    </p:anim>
                                    <p:animEffect transition="in" filter="fade">
                                      <p:cBhvr>
                                        <p:cTn id="21" dur="500"/>
                                        <p:tgtEl>
                                          <p:spTgt spid="2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 calcmode="lin" valueType="num">
                                      <p:cBhvr>
                                        <p:cTn id="31" dur="500" fill="hold"/>
                                        <p:tgtEl>
                                          <p:spTgt spid="28"/>
                                        </p:tgtEl>
                                        <p:attrNameLst>
                                          <p:attrName>style.rotation</p:attrName>
                                        </p:attrNameLst>
                                      </p:cBhvr>
                                      <p:tavLst>
                                        <p:tav tm="0">
                                          <p:val>
                                            <p:fltVal val="90"/>
                                          </p:val>
                                        </p:tav>
                                        <p:tav tm="100000">
                                          <p:val>
                                            <p:fltVal val="0"/>
                                          </p:val>
                                        </p:tav>
                                      </p:tavLst>
                                    </p:anim>
                                    <p:animEffect transition="in" filter="fade">
                                      <p:cBhvr>
                                        <p:cTn id="32" dur="500"/>
                                        <p:tgtEl>
                                          <p:spTgt spid="2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On arrival at service site</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8" name="grid1">
            <a:extLst>
              <a:ext uri="{FF2B5EF4-FFF2-40B4-BE49-F238E27FC236}">
                <a16:creationId xmlns:a16="http://schemas.microsoft.com/office/drawing/2014/main" id="{B5C4B6B8-6A33-4A61-912E-A44FEBBA8D74}"/>
              </a:ext>
            </a:extLst>
          </p:cNvPr>
          <p:cNvSpPr txBox="1"/>
          <p:nvPr/>
        </p:nvSpPr>
        <p:spPr>
          <a:xfrm>
            <a:off x="712385" y="1652954"/>
            <a:ext cx="5360074" cy="4630615"/>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9" name="grid2">
            <a:extLst>
              <a:ext uri="{FF2B5EF4-FFF2-40B4-BE49-F238E27FC236}">
                <a16:creationId xmlns:a16="http://schemas.microsoft.com/office/drawing/2014/main" id="{95572B67-2BA1-442F-B96D-B3BAFA9A47C6}"/>
              </a:ext>
            </a:extLst>
          </p:cNvPr>
          <p:cNvSpPr txBox="1"/>
          <p:nvPr/>
        </p:nvSpPr>
        <p:spPr>
          <a:xfrm>
            <a:off x="6199796" y="1652954"/>
            <a:ext cx="5360074" cy="4630615"/>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8" name="Sentence stem">
            <a:extLst>
              <a:ext uri="{FF2B5EF4-FFF2-40B4-BE49-F238E27FC236}">
                <a16:creationId xmlns:a16="http://schemas.microsoft.com/office/drawing/2014/main" id="{51FBAF18-7324-06C4-EDC1-BA1C07448FE3}"/>
              </a:ext>
            </a:extLst>
          </p:cNvPr>
          <p:cNvSpPr txBox="1"/>
          <p:nvPr/>
        </p:nvSpPr>
        <p:spPr>
          <a:xfrm>
            <a:off x="734150" y="1002206"/>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When speaking to the respondent:</a:t>
            </a:r>
          </a:p>
        </p:txBody>
      </p:sp>
      <p:sp>
        <p:nvSpPr>
          <p:cNvPr id="13" name="bulletText1">
            <a:extLst>
              <a:ext uri="{FF2B5EF4-FFF2-40B4-BE49-F238E27FC236}">
                <a16:creationId xmlns:a16="http://schemas.microsoft.com/office/drawing/2014/main" id="{1A888DB7-7699-4793-8D18-791EAB9E320D}"/>
              </a:ext>
            </a:extLst>
          </p:cNvPr>
          <p:cNvSpPr txBox="1"/>
          <p:nvPr/>
        </p:nvSpPr>
        <p:spPr>
          <a:xfrm>
            <a:off x="1251841" y="1879096"/>
            <a:ext cx="462649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speak clearly and loud enough to be heard</a:t>
            </a:r>
          </a:p>
        </p:txBody>
      </p:sp>
      <p:sp>
        <p:nvSpPr>
          <p:cNvPr id="14" name="bulletText2">
            <a:extLst>
              <a:ext uri="{FF2B5EF4-FFF2-40B4-BE49-F238E27FC236}">
                <a16:creationId xmlns:a16="http://schemas.microsoft.com/office/drawing/2014/main" id="{D712CC60-CE7B-4135-B74A-1E3EAD1A9728}"/>
              </a:ext>
            </a:extLst>
          </p:cNvPr>
          <p:cNvSpPr txBox="1"/>
          <p:nvPr/>
        </p:nvSpPr>
        <p:spPr>
          <a:xfrm>
            <a:off x="1250404" y="2857580"/>
            <a:ext cx="452872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read each question aloud exactly as it is written </a:t>
            </a:r>
          </a:p>
        </p:txBody>
      </p:sp>
      <p:sp>
        <p:nvSpPr>
          <p:cNvPr id="34" name="bulletText3">
            <a:extLst>
              <a:ext uri="{FF2B5EF4-FFF2-40B4-BE49-F238E27FC236}">
                <a16:creationId xmlns:a16="http://schemas.microsoft.com/office/drawing/2014/main" id="{8F83E106-9B3E-44AD-9316-43A6FF900467}"/>
              </a:ext>
            </a:extLst>
          </p:cNvPr>
          <p:cNvSpPr txBox="1"/>
          <p:nvPr/>
        </p:nvSpPr>
        <p:spPr>
          <a:xfrm>
            <a:off x="1274473" y="3836064"/>
            <a:ext cx="460385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listen carefully and without judgment</a:t>
            </a:r>
          </a:p>
        </p:txBody>
      </p:sp>
      <p:sp>
        <p:nvSpPr>
          <p:cNvPr id="35" name="bulletText4">
            <a:extLst>
              <a:ext uri="{FF2B5EF4-FFF2-40B4-BE49-F238E27FC236}">
                <a16:creationId xmlns:a16="http://schemas.microsoft.com/office/drawing/2014/main" id="{542E25C6-733C-45AB-AE47-26530C8F9E6F}"/>
              </a:ext>
            </a:extLst>
          </p:cNvPr>
          <p:cNvSpPr txBox="1"/>
          <p:nvPr/>
        </p:nvSpPr>
        <p:spPr>
          <a:xfrm>
            <a:off x="1273036" y="4808218"/>
            <a:ext cx="45287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accurately record responses</a:t>
            </a:r>
          </a:p>
        </p:txBody>
      </p:sp>
      <p:sp>
        <p:nvSpPr>
          <p:cNvPr id="36" name="bulletText5">
            <a:extLst>
              <a:ext uri="{FF2B5EF4-FFF2-40B4-BE49-F238E27FC236}">
                <a16:creationId xmlns:a16="http://schemas.microsoft.com/office/drawing/2014/main" id="{E07F8923-0B03-4951-B1CE-5BCC2E0AFEB6}"/>
              </a:ext>
            </a:extLst>
          </p:cNvPr>
          <p:cNvSpPr txBox="1"/>
          <p:nvPr/>
        </p:nvSpPr>
        <p:spPr>
          <a:xfrm>
            <a:off x="1267909" y="5386749"/>
            <a:ext cx="463305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probe for additional information when necessary</a:t>
            </a:r>
          </a:p>
        </p:txBody>
      </p:sp>
      <p:sp>
        <p:nvSpPr>
          <p:cNvPr id="40" name="bulletText6">
            <a:extLst>
              <a:ext uri="{FF2B5EF4-FFF2-40B4-BE49-F238E27FC236}">
                <a16:creationId xmlns:a16="http://schemas.microsoft.com/office/drawing/2014/main" id="{CBE1C87D-66C2-4D81-AEEB-191DD2EA3AE8}"/>
              </a:ext>
            </a:extLst>
          </p:cNvPr>
          <p:cNvSpPr txBox="1"/>
          <p:nvPr/>
        </p:nvSpPr>
        <p:spPr>
          <a:xfrm>
            <a:off x="6705999" y="1874912"/>
            <a:ext cx="4626491"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if uncertain of response, check if a more appropriate respondent can be identified</a:t>
            </a:r>
          </a:p>
        </p:txBody>
      </p:sp>
      <p:sp>
        <p:nvSpPr>
          <p:cNvPr id="41" name="bulletText7">
            <a:extLst>
              <a:ext uri="{FF2B5EF4-FFF2-40B4-BE49-F238E27FC236}">
                <a16:creationId xmlns:a16="http://schemas.microsoft.com/office/drawing/2014/main" id="{DE7C6786-5C51-4D6E-AB52-1D692EEBF509}"/>
              </a:ext>
            </a:extLst>
          </p:cNvPr>
          <p:cNvSpPr txBox="1"/>
          <p:nvPr/>
        </p:nvSpPr>
        <p:spPr>
          <a:xfrm>
            <a:off x="6704562" y="3056263"/>
            <a:ext cx="4825660"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avoid giving their own opinions on service conditions or patient care</a:t>
            </a:r>
          </a:p>
        </p:txBody>
      </p:sp>
      <p:sp>
        <p:nvSpPr>
          <p:cNvPr id="45" name="bulletText8">
            <a:extLst>
              <a:ext uri="{FF2B5EF4-FFF2-40B4-BE49-F238E27FC236}">
                <a16:creationId xmlns:a16="http://schemas.microsoft.com/office/drawing/2014/main" id="{9EBEB7A8-D1F5-4579-92F9-24EF95546166}"/>
              </a:ext>
            </a:extLst>
          </p:cNvPr>
          <p:cNvSpPr txBox="1"/>
          <p:nvPr/>
        </p:nvSpPr>
        <p:spPr>
          <a:xfrm>
            <a:off x="6699435" y="3944233"/>
            <a:ext cx="463305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avoid promises for actions or changes</a:t>
            </a:r>
          </a:p>
        </p:txBody>
      </p:sp>
      <p:sp>
        <p:nvSpPr>
          <p:cNvPr id="49" name="bulletText9">
            <a:extLst>
              <a:ext uri="{FF2B5EF4-FFF2-40B4-BE49-F238E27FC236}">
                <a16:creationId xmlns:a16="http://schemas.microsoft.com/office/drawing/2014/main" id="{F39D498A-F4F9-40EF-9ACE-B97631F77212}"/>
              </a:ext>
            </a:extLst>
          </p:cNvPr>
          <p:cNvSpPr txBox="1"/>
          <p:nvPr/>
        </p:nvSpPr>
        <p:spPr>
          <a:xfrm>
            <a:off x="6728631" y="4807745"/>
            <a:ext cx="460385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thank the respondent</a:t>
            </a:r>
          </a:p>
        </p:txBody>
      </p:sp>
      <p:sp>
        <p:nvSpPr>
          <p:cNvPr id="37" name="bulletText10">
            <a:extLst>
              <a:ext uri="{FF2B5EF4-FFF2-40B4-BE49-F238E27FC236}">
                <a16:creationId xmlns:a16="http://schemas.microsoft.com/office/drawing/2014/main" id="{C9F89571-ECE3-485D-BCEA-FAB677C86B16}"/>
              </a:ext>
            </a:extLst>
          </p:cNvPr>
          <p:cNvSpPr txBox="1"/>
          <p:nvPr/>
        </p:nvSpPr>
        <p:spPr>
          <a:xfrm>
            <a:off x="6724509" y="5386749"/>
            <a:ext cx="460385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verify there are no missing responses</a:t>
            </a:r>
          </a:p>
        </p:txBody>
      </p:sp>
      <p:pic>
        <p:nvPicPr>
          <p:cNvPr id="32" name="bullet01">
            <a:extLst>
              <a:ext uri="{FF2B5EF4-FFF2-40B4-BE49-F238E27FC236}">
                <a16:creationId xmlns:a16="http://schemas.microsoft.com/office/drawing/2014/main" id="{E1A0932E-3F6A-45E9-BDCE-C07340C126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944" y="2043068"/>
            <a:ext cx="117692" cy="122400"/>
          </a:xfrm>
          <a:prstGeom prst="rect">
            <a:avLst/>
          </a:prstGeom>
        </p:spPr>
      </p:pic>
      <p:pic>
        <p:nvPicPr>
          <p:cNvPr id="33" name="bullet02">
            <a:extLst>
              <a:ext uri="{FF2B5EF4-FFF2-40B4-BE49-F238E27FC236}">
                <a16:creationId xmlns:a16="http://schemas.microsoft.com/office/drawing/2014/main" id="{DC66DBF6-E47D-417A-AA54-7F78C177F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010" y="3012270"/>
            <a:ext cx="117692" cy="122400"/>
          </a:xfrm>
          <a:prstGeom prst="rect">
            <a:avLst/>
          </a:prstGeom>
        </p:spPr>
      </p:pic>
      <p:pic>
        <p:nvPicPr>
          <p:cNvPr id="56" name="bullet03">
            <a:extLst>
              <a:ext uri="{FF2B5EF4-FFF2-40B4-BE49-F238E27FC236}">
                <a16:creationId xmlns:a16="http://schemas.microsoft.com/office/drawing/2014/main" id="{EABDCB6C-55F0-4FF8-B2A0-5EDE3709DC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010" y="3984787"/>
            <a:ext cx="117692" cy="122400"/>
          </a:xfrm>
          <a:prstGeom prst="rect">
            <a:avLst/>
          </a:prstGeom>
        </p:spPr>
      </p:pic>
      <p:pic>
        <p:nvPicPr>
          <p:cNvPr id="57" name="bullet04">
            <a:extLst>
              <a:ext uri="{FF2B5EF4-FFF2-40B4-BE49-F238E27FC236}">
                <a16:creationId xmlns:a16="http://schemas.microsoft.com/office/drawing/2014/main" id="{C1338CA9-F1DE-415E-AED5-B8F0BDCB00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010" y="4961019"/>
            <a:ext cx="117692" cy="122400"/>
          </a:xfrm>
          <a:prstGeom prst="rect">
            <a:avLst/>
          </a:prstGeom>
        </p:spPr>
      </p:pic>
      <p:pic>
        <p:nvPicPr>
          <p:cNvPr id="58" name="bullet05">
            <a:extLst>
              <a:ext uri="{FF2B5EF4-FFF2-40B4-BE49-F238E27FC236}">
                <a16:creationId xmlns:a16="http://schemas.microsoft.com/office/drawing/2014/main" id="{4A4F6C71-14FF-4E97-B393-1A9C8D05F3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010" y="5531185"/>
            <a:ext cx="117692" cy="122400"/>
          </a:xfrm>
          <a:prstGeom prst="rect">
            <a:avLst/>
          </a:prstGeom>
        </p:spPr>
      </p:pic>
      <p:pic>
        <p:nvPicPr>
          <p:cNvPr id="59" name="bullet06">
            <a:extLst>
              <a:ext uri="{FF2B5EF4-FFF2-40B4-BE49-F238E27FC236}">
                <a16:creationId xmlns:a16="http://schemas.microsoft.com/office/drawing/2014/main" id="{33364EC5-0612-4D32-8839-98B17E552A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6102" y="2022964"/>
            <a:ext cx="117692" cy="122400"/>
          </a:xfrm>
          <a:prstGeom prst="rect">
            <a:avLst/>
          </a:prstGeom>
        </p:spPr>
      </p:pic>
      <p:pic>
        <p:nvPicPr>
          <p:cNvPr id="60" name="bullet07">
            <a:extLst>
              <a:ext uri="{FF2B5EF4-FFF2-40B4-BE49-F238E27FC236}">
                <a16:creationId xmlns:a16="http://schemas.microsoft.com/office/drawing/2014/main" id="{60B10202-E17C-4668-91FD-6A60B6F577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4015" y="3210953"/>
            <a:ext cx="117692" cy="122400"/>
          </a:xfrm>
          <a:prstGeom prst="rect">
            <a:avLst/>
          </a:prstGeom>
        </p:spPr>
      </p:pic>
      <p:pic>
        <p:nvPicPr>
          <p:cNvPr id="61" name="bullet08">
            <a:extLst>
              <a:ext uri="{FF2B5EF4-FFF2-40B4-BE49-F238E27FC236}">
                <a16:creationId xmlns:a16="http://schemas.microsoft.com/office/drawing/2014/main" id="{8258CD6C-044B-46D1-9F56-9F07CEE68E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4015" y="4069842"/>
            <a:ext cx="117692" cy="122400"/>
          </a:xfrm>
          <a:prstGeom prst="rect">
            <a:avLst/>
          </a:prstGeom>
        </p:spPr>
      </p:pic>
      <p:pic>
        <p:nvPicPr>
          <p:cNvPr id="62" name="bullet09">
            <a:extLst>
              <a:ext uri="{FF2B5EF4-FFF2-40B4-BE49-F238E27FC236}">
                <a16:creationId xmlns:a16="http://schemas.microsoft.com/office/drawing/2014/main" id="{13CCF7CC-6B98-4AEC-BBB4-171C5B1318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8137" y="4957026"/>
            <a:ext cx="117692" cy="122400"/>
          </a:xfrm>
          <a:prstGeom prst="rect">
            <a:avLst/>
          </a:prstGeom>
        </p:spPr>
      </p:pic>
      <p:pic>
        <p:nvPicPr>
          <p:cNvPr id="38" name="bullet10">
            <a:extLst>
              <a:ext uri="{FF2B5EF4-FFF2-40B4-BE49-F238E27FC236}">
                <a16:creationId xmlns:a16="http://schemas.microsoft.com/office/drawing/2014/main" id="{76C0220C-A3DB-4B01-815F-E54619E30C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4015" y="5536030"/>
            <a:ext cx="117692" cy="122400"/>
          </a:xfrm>
          <a:prstGeom prst="rect">
            <a:avLst/>
          </a:prstGeom>
        </p:spPr>
      </p:pic>
    </p:spTree>
    <p:custDataLst>
      <p:tags r:id="rId1"/>
    </p:custDataLst>
    <p:extLst>
      <p:ext uri="{BB962C8B-B14F-4D97-AF65-F5344CB8AC3E}">
        <p14:creationId xmlns:p14="http://schemas.microsoft.com/office/powerpoint/2010/main" val="286955828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p:cTn id="16" dur="500" fill="hold"/>
                                        <p:tgtEl>
                                          <p:spTgt spid="32"/>
                                        </p:tgtEl>
                                        <p:attrNameLst>
                                          <p:attrName>ppt_w</p:attrName>
                                        </p:attrNameLst>
                                      </p:cBhvr>
                                      <p:tavLst>
                                        <p:tav tm="0">
                                          <p:val>
                                            <p:fltVal val="0"/>
                                          </p:val>
                                        </p:tav>
                                        <p:tav tm="100000">
                                          <p:val>
                                            <p:strVal val="#ppt_w"/>
                                          </p:val>
                                        </p:tav>
                                      </p:tavLst>
                                    </p:anim>
                                    <p:anim calcmode="lin" valueType="num">
                                      <p:cBhvr>
                                        <p:cTn id="17" dur="500" fill="hold"/>
                                        <p:tgtEl>
                                          <p:spTgt spid="32"/>
                                        </p:tgtEl>
                                        <p:attrNameLst>
                                          <p:attrName>ppt_h</p:attrName>
                                        </p:attrNameLst>
                                      </p:cBhvr>
                                      <p:tavLst>
                                        <p:tav tm="0">
                                          <p:val>
                                            <p:fltVal val="0"/>
                                          </p:val>
                                        </p:tav>
                                        <p:tav tm="100000">
                                          <p:val>
                                            <p:strVal val="#ppt_h"/>
                                          </p:val>
                                        </p:tav>
                                      </p:tavLst>
                                    </p:anim>
                                    <p:anim calcmode="lin" valueType="num">
                                      <p:cBhvr>
                                        <p:cTn id="18" dur="500" fill="hold"/>
                                        <p:tgtEl>
                                          <p:spTgt spid="32"/>
                                        </p:tgtEl>
                                        <p:attrNameLst>
                                          <p:attrName>style.rotation</p:attrName>
                                        </p:attrNameLst>
                                      </p:cBhvr>
                                      <p:tavLst>
                                        <p:tav tm="0">
                                          <p:val>
                                            <p:fltVal val="90"/>
                                          </p:val>
                                        </p:tav>
                                        <p:tav tm="100000">
                                          <p:val>
                                            <p:fltVal val="0"/>
                                          </p:val>
                                        </p:tav>
                                      </p:tavLst>
                                    </p:anim>
                                    <p:animEffect transition="in" filter="fade">
                                      <p:cBhvr>
                                        <p:cTn id="19" dur="500"/>
                                        <p:tgtEl>
                                          <p:spTgt spid="3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fltVal val="0"/>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anim calcmode="lin" valueType="num">
                                      <p:cBhvr>
                                        <p:cTn id="30" dur="500" fill="hold"/>
                                        <p:tgtEl>
                                          <p:spTgt spid="33"/>
                                        </p:tgtEl>
                                        <p:attrNameLst>
                                          <p:attrName>style.rotation</p:attrName>
                                        </p:attrNameLst>
                                      </p:cBhvr>
                                      <p:tavLst>
                                        <p:tav tm="0">
                                          <p:val>
                                            <p:fltVal val="90"/>
                                          </p:val>
                                        </p:tav>
                                        <p:tav tm="100000">
                                          <p:val>
                                            <p:fltVal val="0"/>
                                          </p:val>
                                        </p:tav>
                                      </p:tavLst>
                                    </p:anim>
                                    <p:animEffect transition="in" filter="fade">
                                      <p:cBhvr>
                                        <p:cTn id="31" dur="500"/>
                                        <p:tgtEl>
                                          <p:spTgt spid="3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nodeType="clickEffect">
                                  <p:stCondLst>
                                    <p:cond delay="0"/>
                                  </p:stCondLst>
                                  <p:childTnLst>
                                    <p:set>
                                      <p:cBhvr>
                                        <p:cTn id="39" dur="1" fill="hold">
                                          <p:stCondLst>
                                            <p:cond delay="0"/>
                                          </p:stCondLst>
                                        </p:cTn>
                                        <p:tgtEl>
                                          <p:spTgt spid="56"/>
                                        </p:tgtEl>
                                        <p:attrNameLst>
                                          <p:attrName>style.visibility</p:attrName>
                                        </p:attrNameLst>
                                      </p:cBhvr>
                                      <p:to>
                                        <p:strVal val="visible"/>
                                      </p:to>
                                    </p:set>
                                    <p:anim calcmode="lin" valueType="num">
                                      <p:cBhvr>
                                        <p:cTn id="40" dur="500" fill="hold"/>
                                        <p:tgtEl>
                                          <p:spTgt spid="56"/>
                                        </p:tgtEl>
                                        <p:attrNameLst>
                                          <p:attrName>ppt_w</p:attrName>
                                        </p:attrNameLst>
                                      </p:cBhvr>
                                      <p:tavLst>
                                        <p:tav tm="0">
                                          <p:val>
                                            <p:fltVal val="0"/>
                                          </p:val>
                                        </p:tav>
                                        <p:tav tm="100000">
                                          <p:val>
                                            <p:strVal val="#ppt_w"/>
                                          </p:val>
                                        </p:tav>
                                      </p:tavLst>
                                    </p:anim>
                                    <p:anim calcmode="lin" valueType="num">
                                      <p:cBhvr>
                                        <p:cTn id="41" dur="500" fill="hold"/>
                                        <p:tgtEl>
                                          <p:spTgt spid="56"/>
                                        </p:tgtEl>
                                        <p:attrNameLst>
                                          <p:attrName>ppt_h</p:attrName>
                                        </p:attrNameLst>
                                      </p:cBhvr>
                                      <p:tavLst>
                                        <p:tav tm="0">
                                          <p:val>
                                            <p:fltVal val="0"/>
                                          </p:val>
                                        </p:tav>
                                        <p:tav tm="100000">
                                          <p:val>
                                            <p:strVal val="#ppt_h"/>
                                          </p:val>
                                        </p:tav>
                                      </p:tavLst>
                                    </p:anim>
                                    <p:anim calcmode="lin" valueType="num">
                                      <p:cBhvr>
                                        <p:cTn id="42" dur="500" fill="hold"/>
                                        <p:tgtEl>
                                          <p:spTgt spid="56"/>
                                        </p:tgtEl>
                                        <p:attrNameLst>
                                          <p:attrName>style.rotation</p:attrName>
                                        </p:attrNameLst>
                                      </p:cBhvr>
                                      <p:tavLst>
                                        <p:tav tm="0">
                                          <p:val>
                                            <p:fltVal val="90"/>
                                          </p:val>
                                        </p:tav>
                                        <p:tav tm="100000">
                                          <p:val>
                                            <p:fltVal val="0"/>
                                          </p:val>
                                        </p:tav>
                                      </p:tavLst>
                                    </p:anim>
                                    <p:animEffect transition="in" filter="fade">
                                      <p:cBhvr>
                                        <p:cTn id="43" dur="500"/>
                                        <p:tgtEl>
                                          <p:spTgt spid="56"/>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57"/>
                                        </p:tgtEl>
                                        <p:attrNameLst>
                                          <p:attrName>style.visibility</p:attrName>
                                        </p:attrNameLst>
                                      </p:cBhvr>
                                      <p:to>
                                        <p:strVal val="visible"/>
                                      </p:to>
                                    </p:set>
                                    <p:anim calcmode="lin" valueType="num">
                                      <p:cBhvr>
                                        <p:cTn id="52" dur="500" fill="hold"/>
                                        <p:tgtEl>
                                          <p:spTgt spid="57"/>
                                        </p:tgtEl>
                                        <p:attrNameLst>
                                          <p:attrName>ppt_w</p:attrName>
                                        </p:attrNameLst>
                                      </p:cBhvr>
                                      <p:tavLst>
                                        <p:tav tm="0">
                                          <p:val>
                                            <p:fltVal val="0"/>
                                          </p:val>
                                        </p:tav>
                                        <p:tav tm="100000">
                                          <p:val>
                                            <p:strVal val="#ppt_w"/>
                                          </p:val>
                                        </p:tav>
                                      </p:tavLst>
                                    </p:anim>
                                    <p:anim calcmode="lin" valueType="num">
                                      <p:cBhvr>
                                        <p:cTn id="53" dur="500" fill="hold"/>
                                        <p:tgtEl>
                                          <p:spTgt spid="57"/>
                                        </p:tgtEl>
                                        <p:attrNameLst>
                                          <p:attrName>ppt_h</p:attrName>
                                        </p:attrNameLst>
                                      </p:cBhvr>
                                      <p:tavLst>
                                        <p:tav tm="0">
                                          <p:val>
                                            <p:fltVal val="0"/>
                                          </p:val>
                                        </p:tav>
                                        <p:tav tm="100000">
                                          <p:val>
                                            <p:strVal val="#ppt_h"/>
                                          </p:val>
                                        </p:tav>
                                      </p:tavLst>
                                    </p:anim>
                                    <p:anim calcmode="lin" valueType="num">
                                      <p:cBhvr>
                                        <p:cTn id="54" dur="500" fill="hold"/>
                                        <p:tgtEl>
                                          <p:spTgt spid="57"/>
                                        </p:tgtEl>
                                        <p:attrNameLst>
                                          <p:attrName>style.rotation</p:attrName>
                                        </p:attrNameLst>
                                      </p:cBhvr>
                                      <p:tavLst>
                                        <p:tav tm="0">
                                          <p:val>
                                            <p:fltVal val="90"/>
                                          </p:val>
                                        </p:tav>
                                        <p:tav tm="100000">
                                          <p:val>
                                            <p:fltVal val="0"/>
                                          </p:val>
                                        </p:tav>
                                      </p:tavLst>
                                    </p:anim>
                                    <p:animEffect transition="in" filter="fade">
                                      <p:cBhvr>
                                        <p:cTn id="55" dur="500"/>
                                        <p:tgtEl>
                                          <p:spTgt spid="57"/>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nodeType="clickEffect">
                                  <p:stCondLst>
                                    <p:cond delay="0"/>
                                  </p:stCondLst>
                                  <p:childTnLst>
                                    <p:set>
                                      <p:cBhvr>
                                        <p:cTn id="63" dur="1" fill="hold">
                                          <p:stCondLst>
                                            <p:cond delay="0"/>
                                          </p:stCondLst>
                                        </p:cTn>
                                        <p:tgtEl>
                                          <p:spTgt spid="58"/>
                                        </p:tgtEl>
                                        <p:attrNameLst>
                                          <p:attrName>style.visibility</p:attrName>
                                        </p:attrNameLst>
                                      </p:cBhvr>
                                      <p:to>
                                        <p:strVal val="visible"/>
                                      </p:to>
                                    </p:set>
                                    <p:anim calcmode="lin" valueType="num">
                                      <p:cBhvr>
                                        <p:cTn id="64" dur="500" fill="hold"/>
                                        <p:tgtEl>
                                          <p:spTgt spid="58"/>
                                        </p:tgtEl>
                                        <p:attrNameLst>
                                          <p:attrName>ppt_w</p:attrName>
                                        </p:attrNameLst>
                                      </p:cBhvr>
                                      <p:tavLst>
                                        <p:tav tm="0">
                                          <p:val>
                                            <p:fltVal val="0"/>
                                          </p:val>
                                        </p:tav>
                                        <p:tav tm="100000">
                                          <p:val>
                                            <p:strVal val="#ppt_w"/>
                                          </p:val>
                                        </p:tav>
                                      </p:tavLst>
                                    </p:anim>
                                    <p:anim calcmode="lin" valueType="num">
                                      <p:cBhvr>
                                        <p:cTn id="65" dur="500" fill="hold"/>
                                        <p:tgtEl>
                                          <p:spTgt spid="58"/>
                                        </p:tgtEl>
                                        <p:attrNameLst>
                                          <p:attrName>ppt_h</p:attrName>
                                        </p:attrNameLst>
                                      </p:cBhvr>
                                      <p:tavLst>
                                        <p:tav tm="0">
                                          <p:val>
                                            <p:fltVal val="0"/>
                                          </p:val>
                                        </p:tav>
                                        <p:tav tm="100000">
                                          <p:val>
                                            <p:strVal val="#ppt_h"/>
                                          </p:val>
                                        </p:tav>
                                      </p:tavLst>
                                    </p:anim>
                                    <p:anim calcmode="lin" valueType="num">
                                      <p:cBhvr>
                                        <p:cTn id="66" dur="500" fill="hold"/>
                                        <p:tgtEl>
                                          <p:spTgt spid="58"/>
                                        </p:tgtEl>
                                        <p:attrNameLst>
                                          <p:attrName>style.rotation</p:attrName>
                                        </p:attrNameLst>
                                      </p:cBhvr>
                                      <p:tavLst>
                                        <p:tav tm="0">
                                          <p:val>
                                            <p:fltVal val="90"/>
                                          </p:val>
                                        </p:tav>
                                        <p:tav tm="100000">
                                          <p:val>
                                            <p:fltVal val="0"/>
                                          </p:val>
                                        </p:tav>
                                      </p:tavLst>
                                    </p:anim>
                                    <p:animEffect transition="in" filter="fade">
                                      <p:cBhvr>
                                        <p:cTn id="67" dur="500"/>
                                        <p:tgtEl>
                                          <p:spTgt spid="58"/>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left)">
                                      <p:cBhvr>
                                        <p:cTn id="76" dur="500"/>
                                        <p:tgtEl>
                                          <p:spTgt spid="29"/>
                                        </p:tgtEl>
                                      </p:cBhvr>
                                    </p:animEffect>
                                  </p:childTnLst>
                                </p:cTn>
                              </p:par>
                            </p:childTnLst>
                          </p:cTn>
                        </p:par>
                        <p:par>
                          <p:cTn id="77" fill="hold">
                            <p:stCondLst>
                              <p:cond delay="500"/>
                            </p:stCondLst>
                            <p:childTnLst>
                              <p:par>
                                <p:cTn id="78" presetID="31" presetClass="entr" presetSubtype="0" fill="hold" nodeType="afterEffect">
                                  <p:stCondLst>
                                    <p:cond delay="0"/>
                                  </p:stCondLst>
                                  <p:childTnLst>
                                    <p:set>
                                      <p:cBhvr>
                                        <p:cTn id="79" dur="1" fill="hold">
                                          <p:stCondLst>
                                            <p:cond delay="0"/>
                                          </p:stCondLst>
                                        </p:cTn>
                                        <p:tgtEl>
                                          <p:spTgt spid="59"/>
                                        </p:tgtEl>
                                        <p:attrNameLst>
                                          <p:attrName>style.visibility</p:attrName>
                                        </p:attrNameLst>
                                      </p:cBhvr>
                                      <p:to>
                                        <p:strVal val="visible"/>
                                      </p:to>
                                    </p:set>
                                    <p:anim calcmode="lin" valueType="num">
                                      <p:cBhvr>
                                        <p:cTn id="80" dur="500" fill="hold"/>
                                        <p:tgtEl>
                                          <p:spTgt spid="59"/>
                                        </p:tgtEl>
                                        <p:attrNameLst>
                                          <p:attrName>ppt_w</p:attrName>
                                        </p:attrNameLst>
                                      </p:cBhvr>
                                      <p:tavLst>
                                        <p:tav tm="0">
                                          <p:val>
                                            <p:fltVal val="0"/>
                                          </p:val>
                                        </p:tav>
                                        <p:tav tm="100000">
                                          <p:val>
                                            <p:strVal val="#ppt_w"/>
                                          </p:val>
                                        </p:tav>
                                      </p:tavLst>
                                    </p:anim>
                                    <p:anim calcmode="lin" valueType="num">
                                      <p:cBhvr>
                                        <p:cTn id="81" dur="500" fill="hold"/>
                                        <p:tgtEl>
                                          <p:spTgt spid="59"/>
                                        </p:tgtEl>
                                        <p:attrNameLst>
                                          <p:attrName>ppt_h</p:attrName>
                                        </p:attrNameLst>
                                      </p:cBhvr>
                                      <p:tavLst>
                                        <p:tav tm="0">
                                          <p:val>
                                            <p:fltVal val="0"/>
                                          </p:val>
                                        </p:tav>
                                        <p:tav tm="100000">
                                          <p:val>
                                            <p:strVal val="#ppt_h"/>
                                          </p:val>
                                        </p:tav>
                                      </p:tavLst>
                                    </p:anim>
                                    <p:anim calcmode="lin" valueType="num">
                                      <p:cBhvr>
                                        <p:cTn id="82" dur="500" fill="hold"/>
                                        <p:tgtEl>
                                          <p:spTgt spid="59"/>
                                        </p:tgtEl>
                                        <p:attrNameLst>
                                          <p:attrName>style.rotation</p:attrName>
                                        </p:attrNameLst>
                                      </p:cBhvr>
                                      <p:tavLst>
                                        <p:tav tm="0">
                                          <p:val>
                                            <p:fltVal val="90"/>
                                          </p:val>
                                        </p:tav>
                                        <p:tav tm="100000">
                                          <p:val>
                                            <p:fltVal val="0"/>
                                          </p:val>
                                        </p:tav>
                                      </p:tavLst>
                                    </p:anim>
                                    <p:animEffect transition="in" filter="fade">
                                      <p:cBhvr>
                                        <p:cTn id="83" dur="500"/>
                                        <p:tgtEl>
                                          <p:spTgt spid="59"/>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childTnLst>
                          </p:cTn>
                        </p:par>
                      </p:childTnLst>
                    </p:cTn>
                  </p:par>
                  <p:par>
                    <p:cTn id="88" fill="hold">
                      <p:stCondLst>
                        <p:cond delay="indefinite"/>
                      </p:stCondLst>
                      <p:childTnLst>
                        <p:par>
                          <p:cTn id="89" fill="hold">
                            <p:stCondLst>
                              <p:cond delay="0"/>
                            </p:stCondLst>
                            <p:childTnLst>
                              <p:par>
                                <p:cTn id="90" presetID="31" presetClass="entr" presetSubtype="0" fill="hold" nodeType="clickEffect">
                                  <p:stCondLst>
                                    <p:cond delay="0"/>
                                  </p:stCondLst>
                                  <p:childTnLst>
                                    <p:set>
                                      <p:cBhvr>
                                        <p:cTn id="91" dur="1" fill="hold">
                                          <p:stCondLst>
                                            <p:cond delay="0"/>
                                          </p:stCondLst>
                                        </p:cTn>
                                        <p:tgtEl>
                                          <p:spTgt spid="60"/>
                                        </p:tgtEl>
                                        <p:attrNameLst>
                                          <p:attrName>style.visibility</p:attrName>
                                        </p:attrNameLst>
                                      </p:cBhvr>
                                      <p:to>
                                        <p:strVal val="visible"/>
                                      </p:to>
                                    </p:set>
                                    <p:anim calcmode="lin" valueType="num">
                                      <p:cBhvr>
                                        <p:cTn id="92" dur="500" fill="hold"/>
                                        <p:tgtEl>
                                          <p:spTgt spid="60"/>
                                        </p:tgtEl>
                                        <p:attrNameLst>
                                          <p:attrName>ppt_w</p:attrName>
                                        </p:attrNameLst>
                                      </p:cBhvr>
                                      <p:tavLst>
                                        <p:tav tm="0">
                                          <p:val>
                                            <p:fltVal val="0"/>
                                          </p:val>
                                        </p:tav>
                                        <p:tav tm="100000">
                                          <p:val>
                                            <p:strVal val="#ppt_w"/>
                                          </p:val>
                                        </p:tav>
                                      </p:tavLst>
                                    </p:anim>
                                    <p:anim calcmode="lin" valueType="num">
                                      <p:cBhvr>
                                        <p:cTn id="93" dur="500" fill="hold"/>
                                        <p:tgtEl>
                                          <p:spTgt spid="60"/>
                                        </p:tgtEl>
                                        <p:attrNameLst>
                                          <p:attrName>ppt_h</p:attrName>
                                        </p:attrNameLst>
                                      </p:cBhvr>
                                      <p:tavLst>
                                        <p:tav tm="0">
                                          <p:val>
                                            <p:fltVal val="0"/>
                                          </p:val>
                                        </p:tav>
                                        <p:tav tm="100000">
                                          <p:val>
                                            <p:strVal val="#ppt_h"/>
                                          </p:val>
                                        </p:tav>
                                      </p:tavLst>
                                    </p:anim>
                                    <p:anim calcmode="lin" valueType="num">
                                      <p:cBhvr>
                                        <p:cTn id="94" dur="500" fill="hold"/>
                                        <p:tgtEl>
                                          <p:spTgt spid="60"/>
                                        </p:tgtEl>
                                        <p:attrNameLst>
                                          <p:attrName>style.rotation</p:attrName>
                                        </p:attrNameLst>
                                      </p:cBhvr>
                                      <p:tavLst>
                                        <p:tav tm="0">
                                          <p:val>
                                            <p:fltVal val="90"/>
                                          </p:val>
                                        </p:tav>
                                        <p:tav tm="100000">
                                          <p:val>
                                            <p:fltVal val="0"/>
                                          </p:val>
                                        </p:tav>
                                      </p:tavLst>
                                    </p:anim>
                                    <p:animEffect transition="in" filter="fade">
                                      <p:cBhvr>
                                        <p:cTn id="95" dur="500"/>
                                        <p:tgtEl>
                                          <p:spTgt spid="60"/>
                                        </p:tgtEl>
                                      </p:cBhvr>
                                    </p:animEffect>
                                  </p:childTnLst>
                                </p:cTn>
                              </p:par>
                            </p:childTnLst>
                          </p:cTn>
                        </p:par>
                        <p:par>
                          <p:cTn id="96" fill="hold">
                            <p:stCondLst>
                              <p:cond delay="500"/>
                            </p:stCondLst>
                            <p:childTnLst>
                              <p:par>
                                <p:cTn id="97" presetID="10" presetClass="entr" presetSubtype="0" fill="hold" grpId="0" nodeType="after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fade">
                                      <p:cBhvr>
                                        <p:cTn id="99" dur="500"/>
                                        <p:tgtEl>
                                          <p:spTgt spid="41"/>
                                        </p:tgtEl>
                                      </p:cBhvr>
                                    </p:animEffect>
                                  </p:childTnLst>
                                </p:cTn>
                              </p:par>
                            </p:childTnLst>
                          </p:cTn>
                        </p:par>
                      </p:childTnLst>
                    </p:cTn>
                  </p:par>
                  <p:par>
                    <p:cTn id="100" fill="hold">
                      <p:stCondLst>
                        <p:cond delay="indefinite"/>
                      </p:stCondLst>
                      <p:childTnLst>
                        <p:par>
                          <p:cTn id="101" fill="hold">
                            <p:stCondLst>
                              <p:cond delay="0"/>
                            </p:stCondLst>
                            <p:childTnLst>
                              <p:par>
                                <p:cTn id="102" presetID="31" presetClass="entr" presetSubtype="0" fill="hold" nodeType="clickEffect">
                                  <p:stCondLst>
                                    <p:cond delay="0"/>
                                  </p:stCondLst>
                                  <p:childTnLst>
                                    <p:set>
                                      <p:cBhvr>
                                        <p:cTn id="103" dur="1" fill="hold">
                                          <p:stCondLst>
                                            <p:cond delay="0"/>
                                          </p:stCondLst>
                                        </p:cTn>
                                        <p:tgtEl>
                                          <p:spTgt spid="61"/>
                                        </p:tgtEl>
                                        <p:attrNameLst>
                                          <p:attrName>style.visibility</p:attrName>
                                        </p:attrNameLst>
                                      </p:cBhvr>
                                      <p:to>
                                        <p:strVal val="visible"/>
                                      </p:to>
                                    </p:set>
                                    <p:anim calcmode="lin" valueType="num">
                                      <p:cBhvr>
                                        <p:cTn id="104" dur="500" fill="hold"/>
                                        <p:tgtEl>
                                          <p:spTgt spid="61"/>
                                        </p:tgtEl>
                                        <p:attrNameLst>
                                          <p:attrName>ppt_w</p:attrName>
                                        </p:attrNameLst>
                                      </p:cBhvr>
                                      <p:tavLst>
                                        <p:tav tm="0">
                                          <p:val>
                                            <p:fltVal val="0"/>
                                          </p:val>
                                        </p:tav>
                                        <p:tav tm="100000">
                                          <p:val>
                                            <p:strVal val="#ppt_w"/>
                                          </p:val>
                                        </p:tav>
                                      </p:tavLst>
                                    </p:anim>
                                    <p:anim calcmode="lin" valueType="num">
                                      <p:cBhvr>
                                        <p:cTn id="105" dur="500" fill="hold"/>
                                        <p:tgtEl>
                                          <p:spTgt spid="61"/>
                                        </p:tgtEl>
                                        <p:attrNameLst>
                                          <p:attrName>ppt_h</p:attrName>
                                        </p:attrNameLst>
                                      </p:cBhvr>
                                      <p:tavLst>
                                        <p:tav tm="0">
                                          <p:val>
                                            <p:fltVal val="0"/>
                                          </p:val>
                                        </p:tav>
                                        <p:tav tm="100000">
                                          <p:val>
                                            <p:strVal val="#ppt_h"/>
                                          </p:val>
                                        </p:tav>
                                      </p:tavLst>
                                    </p:anim>
                                    <p:anim calcmode="lin" valueType="num">
                                      <p:cBhvr>
                                        <p:cTn id="106" dur="500" fill="hold"/>
                                        <p:tgtEl>
                                          <p:spTgt spid="61"/>
                                        </p:tgtEl>
                                        <p:attrNameLst>
                                          <p:attrName>style.rotation</p:attrName>
                                        </p:attrNameLst>
                                      </p:cBhvr>
                                      <p:tavLst>
                                        <p:tav tm="0">
                                          <p:val>
                                            <p:fltVal val="90"/>
                                          </p:val>
                                        </p:tav>
                                        <p:tav tm="100000">
                                          <p:val>
                                            <p:fltVal val="0"/>
                                          </p:val>
                                        </p:tav>
                                      </p:tavLst>
                                    </p:anim>
                                    <p:animEffect transition="in" filter="fade">
                                      <p:cBhvr>
                                        <p:cTn id="107" dur="500"/>
                                        <p:tgtEl>
                                          <p:spTgt spid="61"/>
                                        </p:tgtEl>
                                      </p:cBhvr>
                                    </p:animEffect>
                                  </p:childTnLst>
                                </p:cTn>
                              </p:par>
                            </p:childTnLst>
                          </p:cTn>
                        </p:par>
                        <p:par>
                          <p:cTn id="108" fill="hold">
                            <p:stCondLst>
                              <p:cond delay="500"/>
                            </p:stCondLst>
                            <p:childTnLst>
                              <p:par>
                                <p:cTn id="109" presetID="10"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500"/>
                                        <p:tgtEl>
                                          <p:spTgt spid="45"/>
                                        </p:tgtEl>
                                      </p:cBhvr>
                                    </p:animEffect>
                                  </p:childTnLst>
                                </p:cTn>
                              </p:par>
                            </p:childTnLst>
                          </p:cTn>
                        </p:par>
                      </p:childTnLst>
                    </p:cTn>
                  </p:par>
                  <p:par>
                    <p:cTn id="112" fill="hold">
                      <p:stCondLst>
                        <p:cond delay="indefinite"/>
                      </p:stCondLst>
                      <p:childTnLst>
                        <p:par>
                          <p:cTn id="113" fill="hold">
                            <p:stCondLst>
                              <p:cond delay="0"/>
                            </p:stCondLst>
                            <p:childTnLst>
                              <p:par>
                                <p:cTn id="114" presetID="31" presetClass="entr" presetSubtype="0" fill="hold" nodeType="clickEffect">
                                  <p:stCondLst>
                                    <p:cond delay="0"/>
                                  </p:stCondLst>
                                  <p:childTnLst>
                                    <p:set>
                                      <p:cBhvr>
                                        <p:cTn id="115" dur="1" fill="hold">
                                          <p:stCondLst>
                                            <p:cond delay="0"/>
                                          </p:stCondLst>
                                        </p:cTn>
                                        <p:tgtEl>
                                          <p:spTgt spid="62"/>
                                        </p:tgtEl>
                                        <p:attrNameLst>
                                          <p:attrName>style.visibility</p:attrName>
                                        </p:attrNameLst>
                                      </p:cBhvr>
                                      <p:to>
                                        <p:strVal val="visible"/>
                                      </p:to>
                                    </p:set>
                                    <p:anim calcmode="lin" valueType="num">
                                      <p:cBhvr>
                                        <p:cTn id="116" dur="500" fill="hold"/>
                                        <p:tgtEl>
                                          <p:spTgt spid="62"/>
                                        </p:tgtEl>
                                        <p:attrNameLst>
                                          <p:attrName>ppt_w</p:attrName>
                                        </p:attrNameLst>
                                      </p:cBhvr>
                                      <p:tavLst>
                                        <p:tav tm="0">
                                          <p:val>
                                            <p:fltVal val="0"/>
                                          </p:val>
                                        </p:tav>
                                        <p:tav tm="100000">
                                          <p:val>
                                            <p:strVal val="#ppt_w"/>
                                          </p:val>
                                        </p:tav>
                                      </p:tavLst>
                                    </p:anim>
                                    <p:anim calcmode="lin" valueType="num">
                                      <p:cBhvr>
                                        <p:cTn id="117" dur="500" fill="hold"/>
                                        <p:tgtEl>
                                          <p:spTgt spid="62"/>
                                        </p:tgtEl>
                                        <p:attrNameLst>
                                          <p:attrName>ppt_h</p:attrName>
                                        </p:attrNameLst>
                                      </p:cBhvr>
                                      <p:tavLst>
                                        <p:tav tm="0">
                                          <p:val>
                                            <p:fltVal val="0"/>
                                          </p:val>
                                        </p:tav>
                                        <p:tav tm="100000">
                                          <p:val>
                                            <p:strVal val="#ppt_h"/>
                                          </p:val>
                                        </p:tav>
                                      </p:tavLst>
                                    </p:anim>
                                    <p:anim calcmode="lin" valueType="num">
                                      <p:cBhvr>
                                        <p:cTn id="118" dur="500" fill="hold"/>
                                        <p:tgtEl>
                                          <p:spTgt spid="62"/>
                                        </p:tgtEl>
                                        <p:attrNameLst>
                                          <p:attrName>style.rotation</p:attrName>
                                        </p:attrNameLst>
                                      </p:cBhvr>
                                      <p:tavLst>
                                        <p:tav tm="0">
                                          <p:val>
                                            <p:fltVal val="90"/>
                                          </p:val>
                                        </p:tav>
                                        <p:tav tm="100000">
                                          <p:val>
                                            <p:fltVal val="0"/>
                                          </p:val>
                                        </p:tav>
                                      </p:tavLst>
                                    </p:anim>
                                    <p:animEffect transition="in" filter="fade">
                                      <p:cBhvr>
                                        <p:cTn id="119" dur="500"/>
                                        <p:tgtEl>
                                          <p:spTgt spid="62"/>
                                        </p:tgtEl>
                                      </p:cBhvr>
                                    </p:animEffect>
                                  </p:childTnLst>
                                </p:cTn>
                              </p:par>
                            </p:childTnLst>
                          </p:cTn>
                        </p:par>
                        <p:par>
                          <p:cTn id="120" fill="hold">
                            <p:stCondLst>
                              <p:cond delay="500"/>
                            </p:stCondLst>
                            <p:childTnLst>
                              <p:par>
                                <p:cTn id="121" presetID="10" presetClass="entr" presetSubtype="0" fill="hold" grpId="0" nodeType="afterEffect">
                                  <p:stCondLst>
                                    <p:cond delay="0"/>
                                  </p:stCondLst>
                                  <p:childTnLst>
                                    <p:set>
                                      <p:cBhvr>
                                        <p:cTn id="122" dur="1" fill="hold">
                                          <p:stCondLst>
                                            <p:cond delay="0"/>
                                          </p:stCondLst>
                                        </p:cTn>
                                        <p:tgtEl>
                                          <p:spTgt spid="49"/>
                                        </p:tgtEl>
                                        <p:attrNameLst>
                                          <p:attrName>style.visibility</p:attrName>
                                        </p:attrNameLst>
                                      </p:cBhvr>
                                      <p:to>
                                        <p:strVal val="visible"/>
                                      </p:to>
                                    </p:set>
                                    <p:animEffect transition="in" filter="fade">
                                      <p:cBhvr>
                                        <p:cTn id="123" dur="500"/>
                                        <p:tgtEl>
                                          <p:spTgt spid="49"/>
                                        </p:tgtEl>
                                      </p:cBhvr>
                                    </p:animEffect>
                                  </p:childTnLst>
                                </p:cTn>
                              </p:par>
                            </p:childTnLst>
                          </p:cTn>
                        </p:par>
                      </p:childTnLst>
                    </p:cTn>
                  </p:par>
                  <p:par>
                    <p:cTn id="124" fill="hold">
                      <p:stCondLst>
                        <p:cond delay="indefinite"/>
                      </p:stCondLst>
                      <p:childTnLst>
                        <p:par>
                          <p:cTn id="125" fill="hold">
                            <p:stCondLst>
                              <p:cond delay="0"/>
                            </p:stCondLst>
                            <p:childTnLst>
                              <p:par>
                                <p:cTn id="126" presetID="31" presetClass="entr" presetSubtype="0" fill="hold" nodeType="clickEffect">
                                  <p:stCondLst>
                                    <p:cond delay="0"/>
                                  </p:stCondLst>
                                  <p:childTnLst>
                                    <p:set>
                                      <p:cBhvr>
                                        <p:cTn id="127" dur="1" fill="hold">
                                          <p:stCondLst>
                                            <p:cond delay="0"/>
                                          </p:stCondLst>
                                        </p:cTn>
                                        <p:tgtEl>
                                          <p:spTgt spid="38"/>
                                        </p:tgtEl>
                                        <p:attrNameLst>
                                          <p:attrName>style.visibility</p:attrName>
                                        </p:attrNameLst>
                                      </p:cBhvr>
                                      <p:to>
                                        <p:strVal val="visible"/>
                                      </p:to>
                                    </p:set>
                                    <p:anim calcmode="lin" valueType="num">
                                      <p:cBhvr>
                                        <p:cTn id="128" dur="500" fill="hold"/>
                                        <p:tgtEl>
                                          <p:spTgt spid="38"/>
                                        </p:tgtEl>
                                        <p:attrNameLst>
                                          <p:attrName>ppt_w</p:attrName>
                                        </p:attrNameLst>
                                      </p:cBhvr>
                                      <p:tavLst>
                                        <p:tav tm="0">
                                          <p:val>
                                            <p:fltVal val="0"/>
                                          </p:val>
                                        </p:tav>
                                        <p:tav tm="100000">
                                          <p:val>
                                            <p:strVal val="#ppt_w"/>
                                          </p:val>
                                        </p:tav>
                                      </p:tavLst>
                                    </p:anim>
                                    <p:anim calcmode="lin" valueType="num">
                                      <p:cBhvr>
                                        <p:cTn id="129" dur="500" fill="hold"/>
                                        <p:tgtEl>
                                          <p:spTgt spid="38"/>
                                        </p:tgtEl>
                                        <p:attrNameLst>
                                          <p:attrName>ppt_h</p:attrName>
                                        </p:attrNameLst>
                                      </p:cBhvr>
                                      <p:tavLst>
                                        <p:tav tm="0">
                                          <p:val>
                                            <p:fltVal val="0"/>
                                          </p:val>
                                        </p:tav>
                                        <p:tav tm="100000">
                                          <p:val>
                                            <p:strVal val="#ppt_h"/>
                                          </p:val>
                                        </p:tav>
                                      </p:tavLst>
                                    </p:anim>
                                    <p:anim calcmode="lin" valueType="num">
                                      <p:cBhvr>
                                        <p:cTn id="130" dur="500" fill="hold"/>
                                        <p:tgtEl>
                                          <p:spTgt spid="38"/>
                                        </p:tgtEl>
                                        <p:attrNameLst>
                                          <p:attrName>style.rotation</p:attrName>
                                        </p:attrNameLst>
                                      </p:cBhvr>
                                      <p:tavLst>
                                        <p:tav tm="0">
                                          <p:val>
                                            <p:fltVal val="90"/>
                                          </p:val>
                                        </p:tav>
                                        <p:tav tm="100000">
                                          <p:val>
                                            <p:fltVal val="0"/>
                                          </p:val>
                                        </p:tav>
                                      </p:tavLst>
                                    </p:anim>
                                    <p:animEffect transition="in" filter="fade">
                                      <p:cBhvr>
                                        <p:cTn id="131" dur="500"/>
                                        <p:tgtEl>
                                          <p:spTgt spid="38"/>
                                        </p:tgtEl>
                                      </p:cBhvr>
                                    </p:animEffec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fade">
                                      <p:cBhvr>
                                        <p:cTn id="1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8" grpId="0"/>
      <p:bldP spid="13" grpId="0"/>
      <p:bldP spid="14" grpId="0"/>
      <p:bldP spid="34" grpId="0"/>
      <p:bldP spid="35" grpId="0"/>
      <p:bldP spid="36" grpId="0"/>
      <p:bldP spid="40" grpId="0"/>
      <p:bldP spid="41" grpId="0"/>
      <p:bldP spid="45" grpId="0"/>
      <p:bldP spid="49"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864807"/>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You have now completed Unit 3.</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2" name="TextBox 11">
            <a:extLst>
              <a:ext uri="{FF2B5EF4-FFF2-40B4-BE49-F238E27FC236}">
                <a16:creationId xmlns:a16="http://schemas.microsoft.com/office/drawing/2014/main" id="{ED3E103A-B4A6-49A9-9DE5-C38654D1AF97}"/>
              </a:ext>
            </a:extLst>
          </p:cNvPr>
          <p:cNvSpPr txBox="1"/>
          <p:nvPr/>
        </p:nvSpPr>
        <p:spPr>
          <a:xfrm>
            <a:off x="3499200" y="3612379"/>
            <a:ext cx="8026756"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Now try the practice exercise and the end of module quiz.</a:t>
            </a:r>
          </a:p>
        </p:txBody>
      </p:sp>
    </p:spTree>
    <p:custDataLst>
      <p:tags r:id="rId1"/>
    </p:custDataLst>
    <p:extLst>
      <p:ext uri="{BB962C8B-B14F-4D97-AF65-F5344CB8AC3E}">
        <p14:creationId xmlns:p14="http://schemas.microsoft.com/office/powerpoint/2010/main" val="42014300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677993"/>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By the end of this unit, you will be able to:</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9" name="TextBox 18">
            <a:extLst>
              <a:ext uri="{FF2B5EF4-FFF2-40B4-BE49-F238E27FC236}">
                <a16:creationId xmlns:a16="http://schemas.microsoft.com/office/drawing/2014/main" id="{FB51BEA6-30C4-BF3A-513C-068EAD4C8451}"/>
              </a:ext>
            </a:extLst>
          </p:cNvPr>
          <p:cNvSpPr txBox="1"/>
          <p:nvPr/>
        </p:nvSpPr>
        <p:spPr>
          <a:xfrm>
            <a:off x="3782477" y="3218375"/>
            <a:ext cx="8079315" cy="1092800"/>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identify the procedures to be followed by the data collection team before arrival at facilities, on arrival at facilities, and on arrival at the service site </a:t>
            </a:r>
          </a:p>
        </p:txBody>
      </p:sp>
      <p:pic>
        <p:nvPicPr>
          <p:cNvPr id="3" name="bullet white">
            <a:extLst>
              <a:ext uri="{FF2B5EF4-FFF2-40B4-BE49-F238E27FC236}">
                <a16:creationId xmlns:a16="http://schemas.microsoft.com/office/drawing/2014/main" id="{5144A0A6-322A-4B3E-AD56-6C04AF562D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3366260"/>
            <a:ext cx="117692" cy="122400"/>
          </a:xfrm>
          <a:prstGeom prst="rect">
            <a:avLst/>
          </a:prstGeom>
        </p:spPr>
      </p:pic>
    </p:spTree>
    <p:custDataLst>
      <p:tags r:id="rId1"/>
    </p:custDataLst>
    <p:extLst>
      <p:ext uri="{BB962C8B-B14F-4D97-AF65-F5344CB8AC3E}">
        <p14:creationId xmlns:p14="http://schemas.microsoft.com/office/powerpoint/2010/main" val="30406858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GB" sz="3200" dirty="0">
                  <a:solidFill>
                    <a:srgbClr val="595959"/>
                  </a:solidFill>
                </a:rPr>
                <a:t>Before arrival at facility</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6" name="grid1">
            <a:extLst>
              <a:ext uri="{FF2B5EF4-FFF2-40B4-BE49-F238E27FC236}">
                <a16:creationId xmlns:a16="http://schemas.microsoft.com/office/drawing/2014/main" id="{8FD4B344-84B9-4384-B7B5-22D0EC91DC55}"/>
              </a:ext>
            </a:extLst>
          </p:cNvPr>
          <p:cNvSpPr txBox="1"/>
          <p:nvPr/>
        </p:nvSpPr>
        <p:spPr>
          <a:xfrm>
            <a:off x="928800" y="876183"/>
            <a:ext cx="5131881" cy="4310049"/>
          </a:xfrm>
          <a:prstGeom prst="rect">
            <a:avLst/>
          </a:prstGeom>
          <a:solidFill>
            <a:srgbClr val="BAE4DD"/>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4" name="grid2">
            <a:extLst>
              <a:ext uri="{FF2B5EF4-FFF2-40B4-BE49-F238E27FC236}">
                <a16:creationId xmlns:a16="http://schemas.microsoft.com/office/drawing/2014/main" id="{55C524C7-B1D7-4118-8CF8-FE761C766E55}"/>
              </a:ext>
            </a:extLst>
          </p:cNvPr>
          <p:cNvSpPr txBox="1"/>
          <p:nvPr/>
        </p:nvSpPr>
        <p:spPr>
          <a:xfrm>
            <a:off x="6253943" y="876182"/>
            <a:ext cx="5084949" cy="4310049"/>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7" name="hospital">
            <a:extLst>
              <a:ext uri="{FF2B5EF4-FFF2-40B4-BE49-F238E27FC236}">
                <a16:creationId xmlns:a16="http://schemas.microsoft.com/office/drawing/2014/main" id="{FE701DFE-BAF3-4D29-9919-1164390F1B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7569" y="2345420"/>
            <a:ext cx="3814342" cy="1342966"/>
          </a:xfrm>
          <a:prstGeom prst="rect">
            <a:avLst/>
          </a:prstGeom>
        </p:spPr>
      </p:pic>
      <p:sp>
        <p:nvSpPr>
          <p:cNvPr id="31" name="caption1">
            <a:extLst>
              <a:ext uri="{FF2B5EF4-FFF2-40B4-BE49-F238E27FC236}">
                <a16:creationId xmlns:a16="http://schemas.microsoft.com/office/drawing/2014/main" id="{0731E3BF-0BF3-4E62-AFF1-C70C349F8D4D}"/>
              </a:ext>
            </a:extLst>
          </p:cNvPr>
          <p:cNvSpPr txBox="1"/>
          <p:nvPr/>
        </p:nvSpPr>
        <p:spPr>
          <a:xfrm>
            <a:off x="6413602" y="1088219"/>
            <a:ext cx="4765630"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Notify</a:t>
            </a:r>
          </a:p>
        </p:txBody>
      </p:sp>
      <p:sp>
        <p:nvSpPr>
          <p:cNvPr id="33" name="bulletText1">
            <a:extLst>
              <a:ext uri="{FF2B5EF4-FFF2-40B4-BE49-F238E27FC236}">
                <a16:creationId xmlns:a16="http://schemas.microsoft.com/office/drawing/2014/main" id="{3216F06D-FDDB-4113-AB4C-A8F9C9918D5C}"/>
              </a:ext>
            </a:extLst>
          </p:cNvPr>
          <p:cNvSpPr txBox="1"/>
          <p:nvPr/>
        </p:nvSpPr>
        <p:spPr>
          <a:xfrm>
            <a:off x="7196815" y="1599152"/>
            <a:ext cx="3900676"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facility in-charge ahead of time</a:t>
            </a:r>
          </a:p>
        </p:txBody>
      </p:sp>
      <p:pic>
        <p:nvPicPr>
          <p:cNvPr id="36" name="bullet01">
            <a:extLst>
              <a:ext uri="{FF2B5EF4-FFF2-40B4-BE49-F238E27FC236}">
                <a16:creationId xmlns:a16="http://schemas.microsoft.com/office/drawing/2014/main" id="{3CCDC584-B0AC-4887-9842-412A9A786E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6420" y="1753842"/>
            <a:ext cx="117692" cy="122400"/>
          </a:xfrm>
          <a:prstGeom prst="rect">
            <a:avLst/>
          </a:prstGeom>
        </p:spPr>
      </p:pic>
      <p:sp>
        <p:nvSpPr>
          <p:cNvPr id="28" name="bulletText3">
            <a:extLst>
              <a:ext uri="{FF2B5EF4-FFF2-40B4-BE49-F238E27FC236}">
                <a16:creationId xmlns:a16="http://schemas.microsoft.com/office/drawing/2014/main" id="{336C29BE-2346-4A7E-9E03-981D6FB84A5A}"/>
              </a:ext>
            </a:extLst>
          </p:cNvPr>
          <p:cNvSpPr txBox="1"/>
          <p:nvPr/>
        </p:nvSpPr>
        <p:spPr>
          <a:xfrm>
            <a:off x="7196815" y="4275249"/>
            <a:ext cx="3763542"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have all the necessary tools and supplies</a:t>
            </a:r>
          </a:p>
        </p:txBody>
      </p:sp>
      <p:sp>
        <p:nvSpPr>
          <p:cNvPr id="34" name="bulletText2">
            <a:extLst>
              <a:ext uri="{FF2B5EF4-FFF2-40B4-BE49-F238E27FC236}">
                <a16:creationId xmlns:a16="http://schemas.microsoft.com/office/drawing/2014/main" id="{4729FCA6-9C11-4387-9C8D-4911B679CD11}"/>
              </a:ext>
            </a:extLst>
          </p:cNvPr>
          <p:cNvSpPr txBox="1"/>
          <p:nvPr/>
        </p:nvSpPr>
        <p:spPr>
          <a:xfrm>
            <a:off x="7196815" y="2922608"/>
            <a:ext cx="4014284"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easier to get cooperation at the beginning of the day</a:t>
            </a:r>
          </a:p>
        </p:txBody>
      </p:sp>
      <p:pic>
        <p:nvPicPr>
          <p:cNvPr id="38" name="bullet02">
            <a:extLst>
              <a:ext uri="{FF2B5EF4-FFF2-40B4-BE49-F238E27FC236}">
                <a16:creationId xmlns:a16="http://schemas.microsoft.com/office/drawing/2014/main" id="{324A3EBA-7418-447A-9246-D8AF65F909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6420" y="3061237"/>
            <a:ext cx="117692" cy="122400"/>
          </a:xfrm>
          <a:prstGeom prst="rect">
            <a:avLst/>
          </a:prstGeom>
        </p:spPr>
      </p:pic>
      <p:pic>
        <p:nvPicPr>
          <p:cNvPr id="3" name="clock">
            <a:extLst>
              <a:ext uri="{FF2B5EF4-FFF2-40B4-BE49-F238E27FC236}">
                <a16:creationId xmlns:a16="http://schemas.microsoft.com/office/drawing/2014/main" id="{AFD38507-D5BA-48B2-B711-A677A3AB1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90614" y="1454712"/>
            <a:ext cx="1351529" cy="1351529"/>
          </a:xfrm>
          <a:prstGeom prst="rect">
            <a:avLst/>
          </a:prstGeom>
        </p:spPr>
      </p:pic>
      <p:sp>
        <p:nvSpPr>
          <p:cNvPr id="26" name="caption3">
            <a:extLst>
              <a:ext uri="{FF2B5EF4-FFF2-40B4-BE49-F238E27FC236}">
                <a16:creationId xmlns:a16="http://schemas.microsoft.com/office/drawing/2014/main" id="{D6C941EC-0568-4D12-83F2-B3FC9F06D07E}"/>
              </a:ext>
            </a:extLst>
          </p:cNvPr>
          <p:cNvSpPr txBox="1"/>
          <p:nvPr/>
        </p:nvSpPr>
        <p:spPr>
          <a:xfrm>
            <a:off x="6413602" y="3765128"/>
            <a:ext cx="4765630"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Be prepared</a:t>
            </a:r>
          </a:p>
        </p:txBody>
      </p:sp>
      <p:pic>
        <p:nvPicPr>
          <p:cNvPr id="29" name="bullet03">
            <a:extLst>
              <a:ext uri="{FF2B5EF4-FFF2-40B4-BE49-F238E27FC236}">
                <a16:creationId xmlns:a16="http://schemas.microsoft.com/office/drawing/2014/main" id="{EFE1BB10-19F0-4461-97AF-4CDE4A369A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6420" y="4429939"/>
            <a:ext cx="117692" cy="122400"/>
          </a:xfrm>
          <a:prstGeom prst="rect">
            <a:avLst/>
          </a:prstGeom>
        </p:spPr>
      </p:pic>
      <p:sp>
        <p:nvSpPr>
          <p:cNvPr id="30" name="TextBox 29">
            <a:extLst>
              <a:ext uri="{FF2B5EF4-FFF2-40B4-BE49-F238E27FC236}">
                <a16:creationId xmlns:a16="http://schemas.microsoft.com/office/drawing/2014/main" id="{305F054E-E3EC-411A-A6F5-A0ACA84ECABC}"/>
              </a:ext>
            </a:extLst>
          </p:cNvPr>
          <p:cNvSpPr txBox="1"/>
          <p:nvPr/>
        </p:nvSpPr>
        <p:spPr>
          <a:xfrm>
            <a:off x="1001487" y="5340041"/>
            <a:ext cx="10337406"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The team should be very familiar with the questionnaire and tools </a:t>
            </a:r>
            <a:br>
              <a:rPr lang="en-GB" sz="2400" dirty="0"/>
            </a:br>
            <a:r>
              <a:rPr lang="en-GB" sz="2400" b="1" dirty="0"/>
              <a:t>before starting data collection</a:t>
            </a:r>
            <a:r>
              <a:rPr lang="en-GB" sz="2400" dirty="0"/>
              <a:t>.</a:t>
            </a:r>
          </a:p>
        </p:txBody>
      </p:sp>
      <p:sp>
        <p:nvSpPr>
          <p:cNvPr id="32" name="Rectangle 31">
            <a:extLst>
              <a:ext uri="{FF2B5EF4-FFF2-40B4-BE49-F238E27FC236}">
                <a16:creationId xmlns:a16="http://schemas.microsoft.com/office/drawing/2014/main" id="{A58D5689-9ABF-4B53-A38F-8F70643E6A24}"/>
              </a:ext>
            </a:extLst>
          </p:cNvPr>
          <p:cNvSpPr/>
          <p:nvPr/>
        </p:nvSpPr>
        <p:spPr>
          <a:xfrm>
            <a:off x="928800" y="5340041"/>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aption2">
            <a:extLst>
              <a:ext uri="{FF2B5EF4-FFF2-40B4-BE49-F238E27FC236}">
                <a16:creationId xmlns:a16="http://schemas.microsoft.com/office/drawing/2014/main" id="{C16CFC70-EC9B-41BB-B93C-BA3BD8413B9E}"/>
              </a:ext>
            </a:extLst>
          </p:cNvPr>
          <p:cNvSpPr txBox="1"/>
          <p:nvPr/>
        </p:nvSpPr>
        <p:spPr>
          <a:xfrm>
            <a:off x="6331861" y="2412489"/>
            <a:ext cx="4765630"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Arrive early</a:t>
            </a:r>
          </a:p>
        </p:txBody>
      </p:sp>
    </p:spTree>
    <p:custDataLst>
      <p:tags r:id="rId1"/>
    </p:custDataLst>
    <p:extLst>
      <p:ext uri="{BB962C8B-B14F-4D97-AF65-F5344CB8AC3E}">
        <p14:creationId xmlns:p14="http://schemas.microsoft.com/office/powerpoint/2010/main" val="386866358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42"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p:cTn id="30" dur="500" fill="hold"/>
                                        <p:tgtEl>
                                          <p:spTgt spid="36"/>
                                        </p:tgtEl>
                                        <p:attrNameLst>
                                          <p:attrName>ppt_w</p:attrName>
                                        </p:attrNameLst>
                                      </p:cBhvr>
                                      <p:tavLst>
                                        <p:tav tm="0">
                                          <p:val>
                                            <p:fltVal val="0"/>
                                          </p:val>
                                        </p:tav>
                                        <p:tav tm="100000">
                                          <p:val>
                                            <p:strVal val="#ppt_w"/>
                                          </p:val>
                                        </p:tav>
                                      </p:tavLst>
                                    </p:anim>
                                    <p:anim calcmode="lin" valueType="num">
                                      <p:cBhvr>
                                        <p:cTn id="31" dur="500" fill="hold"/>
                                        <p:tgtEl>
                                          <p:spTgt spid="36"/>
                                        </p:tgtEl>
                                        <p:attrNameLst>
                                          <p:attrName>ppt_h</p:attrName>
                                        </p:attrNameLst>
                                      </p:cBhvr>
                                      <p:tavLst>
                                        <p:tav tm="0">
                                          <p:val>
                                            <p:fltVal val="0"/>
                                          </p:val>
                                        </p:tav>
                                        <p:tav tm="100000">
                                          <p:val>
                                            <p:strVal val="#ppt_h"/>
                                          </p:val>
                                        </p:tav>
                                      </p:tavLst>
                                    </p:anim>
                                    <p:anim calcmode="lin" valueType="num">
                                      <p:cBhvr>
                                        <p:cTn id="32" dur="500" fill="hold"/>
                                        <p:tgtEl>
                                          <p:spTgt spid="36"/>
                                        </p:tgtEl>
                                        <p:attrNameLst>
                                          <p:attrName>style.rotation</p:attrName>
                                        </p:attrNameLst>
                                      </p:cBhvr>
                                      <p:tavLst>
                                        <p:tav tm="0">
                                          <p:val>
                                            <p:fltVal val="90"/>
                                          </p:val>
                                        </p:tav>
                                        <p:tav tm="100000">
                                          <p:val>
                                            <p:fltVal val="0"/>
                                          </p:val>
                                        </p:tav>
                                      </p:tavLst>
                                    </p:anim>
                                    <p:animEffect transition="in" filter="fade">
                                      <p:cBhvr>
                                        <p:cTn id="33" dur="500"/>
                                        <p:tgtEl>
                                          <p:spTgt spid="36"/>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p:cTn id="47" dur="500" fill="hold"/>
                                        <p:tgtEl>
                                          <p:spTgt spid="38"/>
                                        </p:tgtEl>
                                        <p:attrNameLst>
                                          <p:attrName>ppt_w</p:attrName>
                                        </p:attrNameLst>
                                      </p:cBhvr>
                                      <p:tavLst>
                                        <p:tav tm="0">
                                          <p:val>
                                            <p:fltVal val="0"/>
                                          </p:val>
                                        </p:tav>
                                        <p:tav tm="100000">
                                          <p:val>
                                            <p:strVal val="#ppt_w"/>
                                          </p:val>
                                        </p:tav>
                                      </p:tavLst>
                                    </p:anim>
                                    <p:anim calcmode="lin" valueType="num">
                                      <p:cBhvr>
                                        <p:cTn id="48" dur="500" fill="hold"/>
                                        <p:tgtEl>
                                          <p:spTgt spid="38"/>
                                        </p:tgtEl>
                                        <p:attrNameLst>
                                          <p:attrName>ppt_h</p:attrName>
                                        </p:attrNameLst>
                                      </p:cBhvr>
                                      <p:tavLst>
                                        <p:tav tm="0">
                                          <p:val>
                                            <p:fltVal val="0"/>
                                          </p:val>
                                        </p:tav>
                                        <p:tav tm="100000">
                                          <p:val>
                                            <p:strVal val="#ppt_h"/>
                                          </p:val>
                                        </p:tav>
                                      </p:tavLst>
                                    </p:anim>
                                    <p:anim calcmode="lin" valueType="num">
                                      <p:cBhvr>
                                        <p:cTn id="49" dur="500" fill="hold"/>
                                        <p:tgtEl>
                                          <p:spTgt spid="38"/>
                                        </p:tgtEl>
                                        <p:attrNameLst>
                                          <p:attrName>style.rotation</p:attrName>
                                        </p:attrNameLst>
                                      </p:cBhvr>
                                      <p:tavLst>
                                        <p:tav tm="0">
                                          <p:val>
                                            <p:fltVal val="90"/>
                                          </p:val>
                                        </p:tav>
                                        <p:tav tm="100000">
                                          <p:val>
                                            <p:fltVal val="0"/>
                                          </p:val>
                                        </p:tav>
                                      </p:tavLst>
                                    </p:anim>
                                    <p:animEffect transition="in" filter="fade">
                                      <p:cBhvr>
                                        <p:cTn id="50" dur="500"/>
                                        <p:tgtEl>
                                          <p:spTgt spid="38"/>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nodeType="click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p:cTn id="64" dur="500" fill="hold"/>
                                        <p:tgtEl>
                                          <p:spTgt spid="29"/>
                                        </p:tgtEl>
                                        <p:attrNameLst>
                                          <p:attrName>ppt_w</p:attrName>
                                        </p:attrNameLst>
                                      </p:cBhvr>
                                      <p:tavLst>
                                        <p:tav tm="0">
                                          <p:val>
                                            <p:fltVal val="0"/>
                                          </p:val>
                                        </p:tav>
                                        <p:tav tm="100000">
                                          <p:val>
                                            <p:strVal val="#ppt_w"/>
                                          </p:val>
                                        </p:tav>
                                      </p:tavLst>
                                    </p:anim>
                                    <p:anim calcmode="lin" valueType="num">
                                      <p:cBhvr>
                                        <p:cTn id="65" dur="500" fill="hold"/>
                                        <p:tgtEl>
                                          <p:spTgt spid="29"/>
                                        </p:tgtEl>
                                        <p:attrNameLst>
                                          <p:attrName>ppt_h</p:attrName>
                                        </p:attrNameLst>
                                      </p:cBhvr>
                                      <p:tavLst>
                                        <p:tav tm="0">
                                          <p:val>
                                            <p:fltVal val="0"/>
                                          </p:val>
                                        </p:tav>
                                        <p:tav tm="100000">
                                          <p:val>
                                            <p:strVal val="#ppt_h"/>
                                          </p:val>
                                        </p:tav>
                                      </p:tavLst>
                                    </p:anim>
                                    <p:anim calcmode="lin" valueType="num">
                                      <p:cBhvr>
                                        <p:cTn id="66" dur="500" fill="hold"/>
                                        <p:tgtEl>
                                          <p:spTgt spid="29"/>
                                        </p:tgtEl>
                                        <p:attrNameLst>
                                          <p:attrName>style.rotation</p:attrName>
                                        </p:attrNameLst>
                                      </p:cBhvr>
                                      <p:tavLst>
                                        <p:tav tm="0">
                                          <p:val>
                                            <p:fltVal val="90"/>
                                          </p:val>
                                        </p:tav>
                                        <p:tav tm="100000">
                                          <p:val>
                                            <p:fltVal val="0"/>
                                          </p:val>
                                        </p:tav>
                                      </p:tavLst>
                                    </p:anim>
                                    <p:animEffect transition="in" filter="fade">
                                      <p:cBhvr>
                                        <p:cTn id="67" dur="500"/>
                                        <p:tgtEl>
                                          <p:spTgt spid="29"/>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32"/>
                                        </p:tgtEl>
                                        <p:attrNameLst>
                                          <p:attrName>style.visibility</p:attrName>
                                        </p:attrNameLst>
                                      </p:cBhvr>
                                      <p:to>
                                        <p:strVal val="visible"/>
                                      </p:to>
                                    </p:set>
                                    <p:anim calcmode="lin" valueType="num">
                                      <p:cBhvr>
                                        <p:cTn id="76" dur="500" fill="hold"/>
                                        <p:tgtEl>
                                          <p:spTgt spid="32"/>
                                        </p:tgtEl>
                                        <p:attrNameLst>
                                          <p:attrName>ppt_w</p:attrName>
                                        </p:attrNameLst>
                                      </p:cBhvr>
                                      <p:tavLst>
                                        <p:tav tm="0">
                                          <p:val>
                                            <p:fltVal val="0"/>
                                          </p:val>
                                        </p:tav>
                                        <p:tav tm="100000">
                                          <p:val>
                                            <p:strVal val="#ppt_w"/>
                                          </p:val>
                                        </p:tav>
                                      </p:tavLst>
                                    </p:anim>
                                    <p:anim calcmode="lin" valueType="num">
                                      <p:cBhvr>
                                        <p:cTn id="77" dur="500" fill="hold"/>
                                        <p:tgtEl>
                                          <p:spTgt spid="32"/>
                                        </p:tgtEl>
                                        <p:attrNameLst>
                                          <p:attrName>ppt_h</p:attrName>
                                        </p:attrNameLst>
                                      </p:cBhvr>
                                      <p:tavLst>
                                        <p:tav tm="0">
                                          <p:val>
                                            <p:fltVal val="0"/>
                                          </p:val>
                                        </p:tav>
                                        <p:tav tm="100000">
                                          <p:val>
                                            <p:strVal val="#ppt_h"/>
                                          </p:val>
                                        </p:tav>
                                      </p:tavLst>
                                    </p:anim>
                                    <p:animEffect transition="in" filter="fade">
                                      <p:cBhvr>
                                        <p:cTn id="78" dur="500"/>
                                        <p:tgtEl>
                                          <p:spTgt spid="32"/>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left)">
                                      <p:cBhvr>
                                        <p:cTn id="8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31" grpId="0"/>
      <p:bldP spid="33" grpId="0"/>
      <p:bldP spid="28" grpId="0"/>
      <p:bldP spid="34" grpId="0"/>
      <p:bldP spid="26" grpId="0"/>
      <p:bldP spid="30" grpId="0" animBg="1"/>
      <p:bldP spid="32" grpId="0" animBg="1"/>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GB" sz="3200" dirty="0">
                  <a:solidFill>
                    <a:srgbClr val="595959"/>
                  </a:solidFill>
                </a:rPr>
                <a:t>Before arrival at facility</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17" name="Group 16">
            <a:extLst>
              <a:ext uri="{FF2B5EF4-FFF2-40B4-BE49-F238E27FC236}">
                <a16:creationId xmlns:a16="http://schemas.microsoft.com/office/drawing/2014/main" id="{4A2A3AAB-F8CF-F03C-2058-A663CE74EB8C}"/>
              </a:ext>
            </a:extLst>
          </p:cNvPr>
          <p:cNvGrpSpPr/>
          <p:nvPr/>
        </p:nvGrpSpPr>
        <p:grpSpPr>
          <a:xfrm>
            <a:off x="928800" y="892135"/>
            <a:ext cx="10410092" cy="1178716"/>
            <a:chOff x="182145" y="2093341"/>
            <a:chExt cx="10410092" cy="1178716"/>
          </a:xfrm>
        </p:grpSpPr>
        <p:sp>
          <p:nvSpPr>
            <p:cNvPr id="18" name="grid1">
              <a:extLst>
                <a:ext uri="{FF2B5EF4-FFF2-40B4-BE49-F238E27FC236}">
                  <a16:creationId xmlns:a16="http://schemas.microsoft.com/office/drawing/2014/main" id="{51761E06-7759-1589-639D-4749BD063F51}"/>
                </a:ext>
              </a:extLst>
            </p:cNvPr>
            <p:cNvSpPr txBox="1"/>
            <p:nvPr/>
          </p:nvSpPr>
          <p:spPr>
            <a:xfrm>
              <a:off x="182145" y="2093341"/>
              <a:ext cx="10410092" cy="1178716"/>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2" name="quest type 1">
              <a:extLst>
                <a:ext uri="{FF2B5EF4-FFF2-40B4-BE49-F238E27FC236}">
                  <a16:creationId xmlns:a16="http://schemas.microsoft.com/office/drawing/2014/main" id="{046E0BF6-DA3F-7535-7DC9-742DBEE11323}"/>
                </a:ext>
              </a:extLst>
            </p:cNvPr>
            <p:cNvSpPr/>
            <p:nvPr/>
          </p:nvSpPr>
          <p:spPr>
            <a:xfrm>
              <a:off x="533066" y="2448699"/>
              <a:ext cx="468000" cy="468000"/>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rgbClr val="595959"/>
                </a:solidFill>
              </a:endParaRPr>
            </a:p>
          </p:txBody>
        </p:sp>
      </p:grpSp>
      <p:sp>
        <p:nvSpPr>
          <p:cNvPr id="23" name="TextBox 22">
            <a:extLst>
              <a:ext uri="{FF2B5EF4-FFF2-40B4-BE49-F238E27FC236}">
                <a16:creationId xmlns:a16="http://schemas.microsoft.com/office/drawing/2014/main" id="{D5DFAA55-5390-BFB7-4DBE-924217010931}"/>
              </a:ext>
            </a:extLst>
          </p:cNvPr>
          <p:cNvSpPr txBox="1"/>
          <p:nvPr/>
        </p:nvSpPr>
        <p:spPr>
          <a:xfrm>
            <a:off x="2052000" y="1250661"/>
            <a:ext cx="7538758" cy="461665"/>
          </a:xfrm>
          <a:prstGeom prst="rect">
            <a:avLst/>
          </a:prstGeom>
          <a:noFill/>
        </p:spPr>
        <p:txBody>
          <a:bodyPr wrap="square">
            <a:spAutoFit/>
          </a:bodyPr>
          <a:lstStyle/>
          <a:p>
            <a:r>
              <a:rPr lang="en-GB" sz="2400" b="1" dirty="0">
                <a:solidFill>
                  <a:schemeClr val="tx1">
                    <a:lumMod val="65000"/>
                    <a:lumOff val="35000"/>
                  </a:schemeClr>
                </a:solidFill>
              </a:rPr>
              <a:t>Plan for lunch at the facility</a:t>
            </a:r>
          </a:p>
        </p:txBody>
      </p:sp>
      <p:sp>
        <p:nvSpPr>
          <p:cNvPr id="28" name="bulletText2">
            <a:extLst>
              <a:ext uri="{FF2B5EF4-FFF2-40B4-BE49-F238E27FC236}">
                <a16:creationId xmlns:a16="http://schemas.microsoft.com/office/drawing/2014/main" id="{F4529FC2-1CDD-4657-B1A8-ED7C22FDEAEC}"/>
              </a:ext>
            </a:extLst>
          </p:cNvPr>
          <p:cNvSpPr txBox="1"/>
          <p:nvPr/>
        </p:nvSpPr>
        <p:spPr>
          <a:xfrm>
            <a:off x="5420623" y="3421504"/>
            <a:ext cx="5918269"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respondents may only be available during lunchtimes</a:t>
            </a:r>
          </a:p>
        </p:txBody>
      </p:sp>
      <p:sp>
        <p:nvSpPr>
          <p:cNvPr id="31" name="bulletText3">
            <a:extLst>
              <a:ext uri="{FF2B5EF4-FFF2-40B4-BE49-F238E27FC236}">
                <a16:creationId xmlns:a16="http://schemas.microsoft.com/office/drawing/2014/main" id="{FD473679-12EA-4370-BB6E-7CD8B0D8EAC0}"/>
              </a:ext>
            </a:extLst>
          </p:cNvPr>
          <p:cNvSpPr txBox="1"/>
          <p:nvPr/>
        </p:nvSpPr>
        <p:spPr>
          <a:xfrm>
            <a:off x="5420623" y="4540180"/>
            <a:ext cx="5805254"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facility may have limited lunch choices available</a:t>
            </a:r>
          </a:p>
        </p:txBody>
      </p:sp>
      <p:pic>
        <p:nvPicPr>
          <p:cNvPr id="36" name="bullet02">
            <a:extLst>
              <a:ext uri="{FF2B5EF4-FFF2-40B4-BE49-F238E27FC236}">
                <a16:creationId xmlns:a16="http://schemas.microsoft.com/office/drawing/2014/main" id="{D05F2D20-A4E3-4480-B9DC-E0993F548D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2253" y="3591136"/>
            <a:ext cx="117692" cy="122400"/>
          </a:xfrm>
          <a:prstGeom prst="rect">
            <a:avLst/>
          </a:prstGeom>
        </p:spPr>
      </p:pic>
      <p:pic>
        <p:nvPicPr>
          <p:cNvPr id="37" name="bullet03">
            <a:extLst>
              <a:ext uri="{FF2B5EF4-FFF2-40B4-BE49-F238E27FC236}">
                <a16:creationId xmlns:a16="http://schemas.microsoft.com/office/drawing/2014/main" id="{AB6CB7CF-9EFC-4FEA-952F-3B3D67C1BD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2253" y="4725361"/>
            <a:ext cx="117692" cy="122400"/>
          </a:xfrm>
          <a:prstGeom prst="rect">
            <a:avLst/>
          </a:prstGeom>
        </p:spPr>
      </p:pic>
      <p:grpSp>
        <p:nvGrpSpPr>
          <p:cNvPr id="38" name="Group 37">
            <a:extLst>
              <a:ext uri="{FF2B5EF4-FFF2-40B4-BE49-F238E27FC236}">
                <a16:creationId xmlns:a16="http://schemas.microsoft.com/office/drawing/2014/main" id="{B09D6BE2-04B2-4758-BA64-7FDD1A73FFAA}"/>
              </a:ext>
            </a:extLst>
          </p:cNvPr>
          <p:cNvGrpSpPr/>
          <p:nvPr/>
        </p:nvGrpSpPr>
        <p:grpSpPr>
          <a:xfrm>
            <a:off x="734149" y="2574770"/>
            <a:ext cx="3545751" cy="3545751"/>
            <a:chOff x="476038" y="1416377"/>
            <a:chExt cx="3946267" cy="3946267"/>
          </a:xfrm>
        </p:grpSpPr>
        <p:sp>
          <p:nvSpPr>
            <p:cNvPr id="39" name="circle">
              <a:extLst>
                <a:ext uri="{FF2B5EF4-FFF2-40B4-BE49-F238E27FC236}">
                  <a16:creationId xmlns:a16="http://schemas.microsoft.com/office/drawing/2014/main" id="{455D5A40-0E17-4B05-BCB3-4240434F573E}"/>
                </a:ext>
              </a:extLst>
            </p:cNvPr>
            <p:cNvSpPr/>
            <p:nvPr/>
          </p:nvSpPr>
          <p:spPr>
            <a:xfrm>
              <a:off x="476038" y="1416377"/>
              <a:ext cx="3946267" cy="3946267"/>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39">
              <a:extLst>
                <a:ext uri="{FF2B5EF4-FFF2-40B4-BE49-F238E27FC236}">
                  <a16:creationId xmlns:a16="http://schemas.microsoft.com/office/drawing/2014/main" id="{2B979E63-AD6D-4FF9-9E92-0EB1D31D3E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415" y="2300401"/>
              <a:ext cx="2673819" cy="2257552"/>
            </a:xfrm>
            <a:prstGeom prst="rect">
              <a:avLst/>
            </a:prstGeom>
          </p:spPr>
        </p:pic>
      </p:grpSp>
      <p:sp>
        <p:nvSpPr>
          <p:cNvPr id="41" name="bulletText1">
            <a:extLst>
              <a:ext uri="{FF2B5EF4-FFF2-40B4-BE49-F238E27FC236}">
                <a16:creationId xmlns:a16="http://schemas.microsoft.com/office/drawing/2014/main" id="{AEFF400C-D695-47DF-AA5C-35C43FACB127}"/>
              </a:ext>
            </a:extLst>
          </p:cNvPr>
          <p:cNvSpPr txBox="1"/>
          <p:nvPr/>
        </p:nvSpPr>
        <p:spPr>
          <a:xfrm>
            <a:off x="5420623" y="2672160"/>
            <a:ext cx="5334649"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no time to leave the facility</a:t>
            </a:r>
          </a:p>
        </p:txBody>
      </p:sp>
      <p:pic>
        <p:nvPicPr>
          <p:cNvPr id="50" name="bullet01">
            <a:extLst>
              <a:ext uri="{FF2B5EF4-FFF2-40B4-BE49-F238E27FC236}">
                <a16:creationId xmlns:a16="http://schemas.microsoft.com/office/drawing/2014/main" id="{A31BF6E1-9F06-4FFD-B57B-433B884539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2253" y="2841792"/>
            <a:ext cx="117692" cy="122400"/>
          </a:xfrm>
          <a:prstGeom prst="rect">
            <a:avLst/>
          </a:prstGeom>
        </p:spPr>
      </p:pic>
      <p:sp>
        <p:nvSpPr>
          <p:cNvPr id="24" name="bulletText3">
            <a:extLst>
              <a:ext uri="{FF2B5EF4-FFF2-40B4-BE49-F238E27FC236}">
                <a16:creationId xmlns:a16="http://schemas.microsoft.com/office/drawing/2014/main" id="{7CF2D691-F7B4-47CC-B1FF-C4B3E20C868F}"/>
              </a:ext>
            </a:extLst>
          </p:cNvPr>
          <p:cNvSpPr txBox="1"/>
          <p:nvPr/>
        </p:nvSpPr>
        <p:spPr>
          <a:xfrm>
            <a:off x="5420623" y="5658856"/>
            <a:ext cx="5805254"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bring snacks and water</a:t>
            </a:r>
          </a:p>
        </p:txBody>
      </p:sp>
      <p:pic>
        <p:nvPicPr>
          <p:cNvPr id="25" name="bullet03">
            <a:extLst>
              <a:ext uri="{FF2B5EF4-FFF2-40B4-BE49-F238E27FC236}">
                <a16:creationId xmlns:a16="http://schemas.microsoft.com/office/drawing/2014/main" id="{CCA6F58E-DE40-4335-86BA-5DFDA25067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2253" y="5844037"/>
            <a:ext cx="117692" cy="122400"/>
          </a:xfrm>
          <a:prstGeom prst="rect">
            <a:avLst/>
          </a:prstGeom>
        </p:spPr>
      </p:pic>
    </p:spTree>
    <p:custDataLst>
      <p:tags r:id="rId1"/>
    </p:custDataLst>
    <p:extLst>
      <p:ext uri="{BB962C8B-B14F-4D97-AF65-F5344CB8AC3E}">
        <p14:creationId xmlns:p14="http://schemas.microsoft.com/office/powerpoint/2010/main" val="30403034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750"/>
                                        <p:tgtEl>
                                          <p:spTgt spid="38"/>
                                        </p:tgtEl>
                                      </p:cBhvr>
                                    </p:animEffect>
                                    <p:anim calcmode="lin" valueType="num">
                                      <p:cBhvr>
                                        <p:cTn id="17" dur="750" fill="hold"/>
                                        <p:tgtEl>
                                          <p:spTgt spid="38"/>
                                        </p:tgtEl>
                                        <p:attrNameLst>
                                          <p:attrName>ppt_x</p:attrName>
                                        </p:attrNameLst>
                                      </p:cBhvr>
                                      <p:tavLst>
                                        <p:tav tm="0">
                                          <p:val>
                                            <p:strVal val="#ppt_x"/>
                                          </p:val>
                                        </p:tav>
                                        <p:tav tm="100000">
                                          <p:val>
                                            <p:strVal val="#ppt_x"/>
                                          </p:val>
                                        </p:tav>
                                      </p:tavLst>
                                    </p:anim>
                                    <p:anim calcmode="lin" valueType="num">
                                      <p:cBhvr>
                                        <p:cTn id="18" dur="750" fill="hold"/>
                                        <p:tgtEl>
                                          <p:spTgt spid="38"/>
                                        </p:tgtEl>
                                        <p:attrNameLst>
                                          <p:attrName>ppt_y</p:attrName>
                                        </p:attrNameLst>
                                      </p:cBhvr>
                                      <p:tavLst>
                                        <p:tav tm="0">
                                          <p:val>
                                            <p:strVal val="#ppt_y+.1"/>
                                          </p:val>
                                        </p:tav>
                                        <p:tav tm="100000">
                                          <p:val>
                                            <p:strVal val="#ppt_y"/>
                                          </p:val>
                                        </p:tav>
                                      </p:tavLst>
                                    </p:anim>
                                  </p:childTnLst>
                                </p:cTn>
                              </p:par>
                            </p:childTnLst>
                          </p:cTn>
                        </p:par>
                        <p:par>
                          <p:cTn id="19" fill="hold">
                            <p:stCondLst>
                              <p:cond delay="750"/>
                            </p:stCondLst>
                            <p:childTnLst>
                              <p:par>
                                <p:cTn id="20" presetID="31" presetClass="entr" presetSubtype="0"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p:cTn id="22" dur="500" fill="hold"/>
                                        <p:tgtEl>
                                          <p:spTgt spid="50"/>
                                        </p:tgtEl>
                                        <p:attrNameLst>
                                          <p:attrName>ppt_w</p:attrName>
                                        </p:attrNameLst>
                                      </p:cBhvr>
                                      <p:tavLst>
                                        <p:tav tm="0">
                                          <p:val>
                                            <p:fltVal val="0"/>
                                          </p:val>
                                        </p:tav>
                                        <p:tav tm="100000">
                                          <p:val>
                                            <p:strVal val="#ppt_w"/>
                                          </p:val>
                                        </p:tav>
                                      </p:tavLst>
                                    </p:anim>
                                    <p:anim calcmode="lin" valueType="num">
                                      <p:cBhvr>
                                        <p:cTn id="23" dur="500" fill="hold"/>
                                        <p:tgtEl>
                                          <p:spTgt spid="50"/>
                                        </p:tgtEl>
                                        <p:attrNameLst>
                                          <p:attrName>ppt_h</p:attrName>
                                        </p:attrNameLst>
                                      </p:cBhvr>
                                      <p:tavLst>
                                        <p:tav tm="0">
                                          <p:val>
                                            <p:fltVal val="0"/>
                                          </p:val>
                                        </p:tav>
                                        <p:tav tm="100000">
                                          <p:val>
                                            <p:strVal val="#ppt_h"/>
                                          </p:val>
                                        </p:tav>
                                      </p:tavLst>
                                    </p:anim>
                                    <p:anim calcmode="lin" valueType="num">
                                      <p:cBhvr>
                                        <p:cTn id="24" dur="500" fill="hold"/>
                                        <p:tgtEl>
                                          <p:spTgt spid="50"/>
                                        </p:tgtEl>
                                        <p:attrNameLst>
                                          <p:attrName>style.rotation</p:attrName>
                                        </p:attrNameLst>
                                      </p:cBhvr>
                                      <p:tavLst>
                                        <p:tav tm="0">
                                          <p:val>
                                            <p:fltVal val="90"/>
                                          </p:val>
                                        </p:tav>
                                        <p:tav tm="100000">
                                          <p:val>
                                            <p:fltVal val="0"/>
                                          </p:val>
                                        </p:tav>
                                      </p:tavLst>
                                    </p:anim>
                                    <p:animEffect transition="in" filter="fade">
                                      <p:cBhvr>
                                        <p:cTn id="25" dur="500"/>
                                        <p:tgtEl>
                                          <p:spTgt spid="50"/>
                                        </p:tgtEl>
                                      </p:cBhvr>
                                    </p:animEffect>
                                  </p:childTnLst>
                                </p:cTn>
                              </p:par>
                            </p:childTnLst>
                          </p:cTn>
                        </p:par>
                        <p:par>
                          <p:cTn id="26" fill="hold">
                            <p:stCondLst>
                              <p:cond delay="1250"/>
                            </p:stCondLst>
                            <p:childTnLst>
                              <p:par>
                                <p:cTn id="27" presetID="10" presetClass="entr" presetSubtype="0" fill="hold" grpId="0" nodeType="after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p:cTn id="34" dur="500" fill="hold"/>
                                        <p:tgtEl>
                                          <p:spTgt spid="36"/>
                                        </p:tgtEl>
                                        <p:attrNameLst>
                                          <p:attrName>ppt_w</p:attrName>
                                        </p:attrNameLst>
                                      </p:cBhvr>
                                      <p:tavLst>
                                        <p:tav tm="0">
                                          <p:val>
                                            <p:fltVal val="0"/>
                                          </p:val>
                                        </p:tav>
                                        <p:tav tm="100000">
                                          <p:val>
                                            <p:strVal val="#ppt_w"/>
                                          </p:val>
                                        </p:tav>
                                      </p:tavLst>
                                    </p:anim>
                                    <p:anim calcmode="lin" valueType="num">
                                      <p:cBhvr>
                                        <p:cTn id="35" dur="500" fill="hold"/>
                                        <p:tgtEl>
                                          <p:spTgt spid="36"/>
                                        </p:tgtEl>
                                        <p:attrNameLst>
                                          <p:attrName>ppt_h</p:attrName>
                                        </p:attrNameLst>
                                      </p:cBhvr>
                                      <p:tavLst>
                                        <p:tav tm="0">
                                          <p:val>
                                            <p:fltVal val="0"/>
                                          </p:val>
                                        </p:tav>
                                        <p:tav tm="100000">
                                          <p:val>
                                            <p:strVal val="#ppt_h"/>
                                          </p:val>
                                        </p:tav>
                                      </p:tavLst>
                                    </p:anim>
                                    <p:anim calcmode="lin" valueType="num">
                                      <p:cBhvr>
                                        <p:cTn id="36" dur="500" fill="hold"/>
                                        <p:tgtEl>
                                          <p:spTgt spid="36"/>
                                        </p:tgtEl>
                                        <p:attrNameLst>
                                          <p:attrName>style.rotation</p:attrName>
                                        </p:attrNameLst>
                                      </p:cBhvr>
                                      <p:tavLst>
                                        <p:tav tm="0">
                                          <p:val>
                                            <p:fltVal val="90"/>
                                          </p:val>
                                        </p:tav>
                                        <p:tav tm="100000">
                                          <p:val>
                                            <p:fltVal val="0"/>
                                          </p:val>
                                        </p:tav>
                                      </p:tavLst>
                                    </p:anim>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37"/>
                                        </p:tgtEl>
                                        <p:attrNameLst>
                                          <p:attrName>style.visibility</p:attrName>
                                        </p:attrNameLst>
                                      </p:cBhvr>
                                      <p:to>
                                        <p:strVal val="visible"/>
                                      </p:to>
                                    </p:set>
                                    <p:anim calcmode="lin" valueType="num">
                                      <p:cBhvr>
                                        <p:cTn id="46" dur="500" fill="hold"/>
                                        <p:tgtEl>
                                          <p:spTgt spid="37"/>
                                        </p:tgtEl>
                                        <p:attrNameLst>
                                          <p:attrName>ppt_w</p:attrName>
                                        </p:attrNameLst>
                                      </p:cBhvr>
                                      <p:tavLst>
                                        <p:tav tm="0">
                                          <p:val>
                                            <p:fltVal val="0"/>
                                          </p:val>
                                        </p:tav>
                                        <p:tav tm="100000">
                                          <p:val>
                                            <p:strVal val="#ppt_w"/>
                                          </p:val>
                                        </p:tav>
                                      </p:tavLst>
                                    </p:anim>
                                    <p:anim calcmode="lin" valueType="num">
                                      <p:cBhvr>
                                        <p:cTn id="47" dur="500" fill="hold"/>
                                        <p:tgtEl>
                                          <p:spTgt spid="37"/>
                                        </p:tgtEl>
                                        <p:attrNameLst>
                                          <p:attrName>ppt_h</p:attrName>
                                        </p:attrNameLst>
                                      </p:cBhvr>
                                      <p:tavLst>
                                        <p:tav tm="0">
                                          <p:val>
                                            <p:fltVal val="0"/>
                                          </p:val>
                                        </p:tav>
                                        <p:tav tm="100000">
                                          <p:val>
                                            <p:strVal val="#ppt_h"/>
                                          </p:val>
                                        </p:tav>
                                      </p:tavLst>
                                    </p:anim>
                                    <p:anim calcmode="lin" valueType="num">
                                      <p:cBhvr>
                                        <p:cTn id="48" dur="500" fill="hold"/>
                                        <p:tgtEl>
                                          <p:spTgt spid="37"/>
                                        </p:tgtEl>
                                        <p:attrNameLst>
                                          <p:attrName>style.rotation</p:attrName>
                                        </p:attrNameLst>
                                      </p:cBhvr>
                                      <p:tavLst>
                                        <p:tav tm="0">
                                          <p:val>
                                            <p:fltVal val="90"/>
                                          </p:val>
                                        </p:tav>
                                        <p:tav tm="100000">
                                          <p:val>
                                            <p:fltVal val="0"/>
                                          </p:val>
                                        </p:tav>
                                      </p:tavLst>
                                    </p:anim>
                                    <p:animEffect transition="in" filter="fade">
                                      <p:cBhvr>
                                        <p:cTn id="49" dur="500"/>
                                        <p:tgtEl>
                                          <p:spTgt spid="37"/>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31" presetClass="entr" presetSubtype="0"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p:cTn id="58" dur="500" fill="hold"/>
                                        <p:tgtEl>
                                          <p:spTgt spid="25"/>
                                        </p:tgtEl>
                                        <p:attrNameLst>
                                          <p:attrName>ppt_w</p:attrName>
                                        </p:attrNameLst>
                                      </p:cBhvr>
                                      <p:tavLst>
                                        <p:tav tm="0">
                                          <p:val>
                                            <p:fltVal val="0"/>
                                          </p:val>
                                        </p:tav>
                                        <p:tav tm="100000">
                                          <p:val>
                                            <p:strVal val="#ppt_w"/>
                                          </p:val>
                                        </p:tav>
                                      </p:tavLst>
                                    </p:anim>
                                    <p:anim calcmode="lin" valueType="num">
                                      <p:cBhvr>
                                        <p:cTn id="59" dur="500" fill="hold"/>
                                        <p:tgtEl>
                                          <p:spTgt spid="25"/>
                                        </p:tgtEl>
                                        <p:attrNameLst>
                                          <p:attrName>ppt_h</p:attrName>
                                        </p:attrNameLst>
                                      </p:cBhvr>
                                      <p:tavLst>
                                        <p:tav tm="0">
                                          <p:val>
                                            <p:fltVal val="0"/>
                                          </p:val>
                                        </p:tav>
                                        <p:tav tm="100000">
                                          <p:val>
                                            <p:strVal val="#ppt_h"/>
                                          </p:val>
                                        </p:tav>
                                      </p:tavLst>
                                    </p:anim>
                                    <p:anim calcmode="lin" valueType="num">
                                      <p:cBhvr>
                                        <p:cTn id="60" dur="500" fill="hold"/>
                                        <p:tgtEl>
                                          <p:spTgt spid="25"/>
                                        </p:tgtEl>
                                        <p:attrNameLst>
                                          <p:attrName>style.rotation</p:attrName>
                                        </p:attrNameLst>
                                      </p:cBhvr>
                                      <p:tavLst>
                                        <p:tav tm="0">
                                          <p:val>
                                            <p:fltVal val="90"/>
                                          </p:val>
                                        </p:tav>
                                        <p:tav tm="100000">
                                          <p:val>
                                            <p:fltVal val="0"/>
                                          </p:val>
                                        </p:tav>
                                      </p:tavLst>
                                    </p:anim>
                                    <p:animEffect transition="in" filter="fade">
                                      <p:cBhvr>
                                        <p:cTn id="61" dur="500"/>
                                        <p:tgtEl>
                                          <p:spTgt spid="25"/>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p:bldP spid="31" grpId="0"/>
      <p:bldP spid="41"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rid2">
            <a:extLst>
              <a:ext uri="{FF2B5EF4-FFF2-40B4-BE49-F238E27FC236}">
                <a16:creationId xmlns:a16="http://schemas.microsoft.com/office/drawing/2014/main" id="{7FD895DC-3ECB-4D29-A22D-2715224A405A}"/>
              </a:ext>
            </a:extLst>
          </p:cNvPr>
          <p:cNvSpPr txBox="1"/>
          <p:nvPr/>
        </p:nvSpPr>
        <p:spPr>
          <a:xfrm>
            <a:off x="929439" y="2420638"/>
            <a:ext cx="10410092" cy="2396517"/>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GB" sz="3200" dirty="0">
                  <a:solidFill>
                    <a:srgbClr val="595959"/>
                  </a:solidFill>
                </a:rPr>
                <a:t>On arrival at facility</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17" name="Group 16">
            <a:extLst>
              <a:ext uri="{FF2B5EF4-FFF2-40B4-BE49-F238E27FC236}">
                <a16:creationId xmlns:a16="http://schemas.microsoft.com/office/drawing/2014/main" id="{4A2A3AAB-F8CF-F03C-2058-A663CE74EB8C}"/>
              </a:ext>
            </a:extLst>
          </p:cNvPr>
          <p:cNvGrpSpPr/>
          <p:nvPr/>
        </p:nvGrpSpPr>
        <p:grpSpPr>
          <a:xfrm>
            <a:off x="929439" y="1081216"/>
            <a:ext cx="10410092" cy="1178716"/>
            <a:chOff x="182145" y="2093341"/>
            <a:chExt cx="10410092" cy="1178716"/>
          </a:xfrm>
        </p:grpSpPr>
        <p:sp>
          <p:nvSpPr>
            <p:cNvPr id="18" name="grid1">
              <a:extLst>
                <a:ext uri="{FF2B5EF4-FFF2-40B4-BE49-F238E27FC236}">
                  <a16:creationId xmlns:a16="http://schemas.microsoft.com/office/drawing/2014/main" id="{51761E06-7759-1589-639D-4749BD063F51}"/>
                </a:ext>
              </a:extLst>
            </p:cNvPr>
            <p:cNvSpPr txBox="1"/>
            <p:nvPr/>
          </p:nvSpPr>
          <p:spPr>
            <a:xfrm>
              <a:off x="182145" y="2093341"/>
              <a:ext cx="10410092" cy="1178716"/>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2" name="quest type 1">
              <a:extLst>
                <a:ext uri="{FF2B5EF4-FFF2-40B4-BE49-F238E27FC236}">
                  <a16:creationId xmlns:a16="http://schemas.microsoft.com/office/drawing/2014/main" id="{046E0BF6-DA3F-7535-7DC9-742DBEE11323}"/>
                </a:ext>
              </a:extLst>
            </p:cNvPr>
            <p:cNvSpPr/>
            <p:nvPr/>
          </p:nvSpPr>
          <p:spPr>
            <a:xfrm>
              <a:off x="523028" y="2448699"/>
              <a:ext cx="468000" cy="468000"/>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rgbClr val="595959"/>
                </a:solidFill>
              </a:endParaRPr>
            </a:p>
          </p:txBody>
        </p:sp>
      </p:grpSp>
      <p:sp>
        <p:nvSpPr>
          <p:cNvPr id="23" name="TextBox 22">
            <a:extLst>
              <a:ext uri="{FF2B5EF4-FFF2-40B4-BE49-F238E27FC236}">
                <a16:creationId xmlns:a16="http://schemas.microsoft.com/office/drawing/2014/main" id="{D5DFAA55-5390-BFB7-4DBE-924217010931}"/>
              </a:ext>
            </a:extLst>
          </p:cNvPr>
          <p:cNvSpPr txBox="1"/>
          <p:nvPr/>
        </p:nvSpPr>
        <p:spPr>
          <a:xfrm>
            <a:off x="2079205" y="1439742"/>
            <a:ext cx="7538758" cy="461665"/>
          </a:xfrm>
          <a:prstGeom prst="rect">
            <a:avLst/>
          </a:prstGeom>
          <a:noFill/>
        </p:spPr>
        <p:txBody>
          <a:bodyPr wrap="square">
            <a:spAutoFit/>
          </a:bodyPr>
          <a:lstStyle/>
          <a:p>
            <a:r>
              <a:rPr lang="en-GB" sz="2400" b="1" dirty="0">
                <a:solidFill>
                  <a:schemeClr val="tx1">
                    <a:lumMod val="65000"/>
                    <a:lumOff val="35000"/>
                  </a:schemeClr>
                </a:solidFill>
              </a:rPr>
              <a:t>Locate and verify the survey facility </a:t>
            </a:r>
            <a:endParaRPr lang="en-GB" sz="2400" dirty="0">
              <a:solidFill>
                <a:schemeClr val="tx1">
                  <a:lumMod val="65000"/>
                  <a:lumOff val="35000"/>
                </a:schemeClr>
              </a:solidFill>
            </a:endParaRPr>
          </a:p>
        </p:txBody>
      </p:sp>
      <p:sp>
        <p:nvSpPr>
          <p:cNvPr id="32" name="bulletText2">
            <a:extLst>
              <a:ext uri="{FF2B5EF4-FFF2-40B4-BE49-F238E27FC236}">
                <a16:creationId xmlns:a16="http://schemas.microsoft.com/office/drawing/2014/main" id="{D41B571B-3BB0-4E6B-AA07-0A0CF4A35A10}"/>
              </a:ext>
            </a:extLst>
          </p:cNvPr>
          <p:cNvSpPr txBox="1"/>
          <p:nvPr/>
        </p:nvSpPr>
        <p:spPr>
          <a:xfrm>
            <a:off x="1948999" y="2734891"/>
            <a:ext cx="9390532"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if the team cannot locate a facility, contact the area supervisor </a:t>
            </a:r>
            <a:br>
              <a:rPr lang="en-GB" sz="2400" dirty="0">
                <a:solidFill>
                  <a:schemeClr val="tx1">
                    <a:lumMod val="65000"/>
                    <a:lumOff val="35000"/>
                  </a:schemeClr>
                </a:solidFill>
              </a:rPr>
            </a:br>
            <a:r>
              <a:rPr lang="en-GB" sz="2400" dirty="0">
                <a:solidFill>
                  <a:schemeClr val="tx1">
                    <a:lumMod val="65000"/>
                    <a:lumOff val="35000"/>
                  </a:schemeClr>
                </a:solidFill>
              </a:rPr>
              <a:t>for advice</a:t>
            </a:r>
            <a:endParaRPr lang="en-GB" sz="2400" b="1" dirty="0">
              <a:solidFill>
                <a:schemeClr val="tx1">
                  <a:lumMod val="65000"/>
                  <a:lumOff val="35000"/>
                </a:schemeClr>
              </a:solidFill>
            </a:endParaRPr>
          </a:p>
        </p:txBody>
      </p:sp>
      <p:sp>
        <p:nvSpPr>
          <p:cNvPr id="33" name="bulletText3">
            <a:extLst>
              <a:ext uri="{FF2B5EF4-FFF2-40B4-BE49-F238E27FC236}">
                <a16:creationId xmlns:a16="http://schemas.microsoft.com/office/drawing/2014/main" id="{F2A34081-43E9-4415-B0A8-CA54A1214F10}"/>
              </a:ext>
            </a:extLst>
          </p:cNvPr>
          <p:cNvSpPr txBox="1"/>
          <p:nvPr/>
        </p:nvSpPr>
        <p:spPr>
          <a:xfrm>
            <a:off x="1948999" y="3791998"/>
            <a:ext cx="8804725"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if a facility on the list has closed, a replacement facility will be assigned to the team</a:t>
            </a:r>
          </a:p>
        </p:txBody>
      </p:sp>
      <p:pic>
        <p:nvPicPr>
          <p:cNvPr id="34" name="bullet02">
            <a:extLst>
              <a:ext uri="{FF2B5EF4-FFF2-40B4-BE49-F238E27FC236}">
                <a16:creationId xmlns:a16="http://schemas.microsoft.com/office/drawing/2014/main" id="{9BD1BFA7-4FD0-4859-83A1-31991C0E55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0630" y="2920072"/>
            <a:ext cx="117692" cy="122400"/>
          </a:xfrm>
          <a:prstGeom prst="rect">
            <a:avLst/>
          </a:prstGeom>
        </p:spPr>
      </p:pic>
      <p:pic>
        <p:nvPicPr>
          <p:cNvPr id="35" name="bullet03">
            <a:extLst>
              <a:ext uri="{FF2B5EF4-FFF2-40B4-BE49-F238E27FC236}">
                <a16:creationId xmlns:a16="http://schemas.microsoft.com/office/drawing/2014/main" id="{C4429A3D-E4E6-47FA-8FAA-9C61375B14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0630" y="3973349"/>
            <a:ext cx="117692" cy="122400"/>
          </a:xfrm>
          <a:prstGeom prst="rect">
            <a:avLst/>
          </a:prstGeom>
        </p:spPr>
      </p:pic>
      <p:sp>
        <p:nvSpPr>
          <p:cNvPr id="38" name="TextBox 37">
            <a:extLst>
              <a:ext uri="{FF2B5EF4-FFF2-40B4-BE49-F238E27FC236}">
                <a16:creationId xmlns:a16="http://schemas.microsoft.com/office/drawing/2014/main" id="{5FCDC60B-A3FD-4A7F-A3C1-285A0A9CC839}"/>
              </a:ext>
            </a:extLst>
          </p:cNvPr>
          <p:cNvSpPr txBox="1"/>
          <p:nvPr/>
        </p:nvSpPr>
        <p:spPr>
          <a:xfrm>
            <a:off x="1009695" y="4977862"/>
            <a:ext cx="10329836"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The team should not visit and survey any facility </a:t>
            </a:r>
            <a:br>
              <a:rPr lang="en-GB" sz="2400" dirty="0"/>
            </a:br>
            <a:r>
              <a:rPr lang="en-GB" sz="2400" dirty="0"/>
              <a:t>that is not included on the team’s list.</a:t>
            </a:r>
          </a:p>
        </p:txBody>
      </p:sp>
      <p:sp>
        <p:nvSpPr>
          <p:cNvPr id="43" name="Rectangle 42">
            <a:extLst>
              <a:ext uri="{FF2B5EF4-FFF2-40B4-BE49-F238E27FC236}">
                <a16:creationId xmlns:a16="http://schemas.microsoft.com/office/drawing/2014/main" id="{484803B4-DA1A-408A-81FD-E56DAEAA28B8}"/>
              </a:ext>
            </a:extLst>
          </p:cNvPr>
          <p:cNvSpPr/>
          <p:nvPr/>
        </p:nvSpPr>
        <p:spPr>
          <a:xfrm>
            <a:off x="929439" y="4977861"/>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7180812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3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 calcmode="lin" valueType="num">
                                      <p:cBhvr>
                                        <p:cTn id="21" dur="500" fill="hold"/>
                                        <p:tgtEl>
                                          <p:spTgt spid="34"/>
                                        </p:tgtEl>
                                        <p:attrNameLst>
                                          <p:attrName>style.rotation</p:attrName>
                                        </p:attrNameLst>
                                      </p:cBhvr>
                                      <p:tavLst>
                                        <p:tav tm="0">
                                          <p:val>
                                            <p:fltVal val="90"/>
                                          </p:val>
                                        </p:tav>
                                        <p:tav tm="100000">
                                          <p:val>
                                            <p:fltVal val="0"/>
                                          </p:val>
                                        </p:tav>
                                      </p:tavLst>
                                    </p:anim>
                                    <p:animEffect transition="in" filter="fade">
                                      <p:cBhvr>
                                        <p:cTn id="22" dur="500"/>
                                        <p:tgtEl>
                                          <p:spTgt spid="34"/>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 calcmode="lin" valueType="num">
                                      <p:cBhvr>
                                        <p:cTn id="33" dur="500" fill="hold"/>
                                        <p:tgtEl>
                                          <p:spTgt spid="35"/>
                                        </p:tgtEl>
                                        <p:attrNameLst>
                                          <p:attrName>style.rotation</p:attrName>
                                        </p:attrNameLst>
                                      </p:cBhvr>
                                      <p:tavLst>
                                        <p:tav tm="0">
                                          <p:val>
                                            <p:fltVal val="90"/>
                                          </p:val>
                                        </p:tav>
                                        <p:tav tm="100000">
                                          <p:val>
                                            <p:fltVal val="0"/>
                                          </p:val>
                                        </p:tav>
                                      </p:tavLst>
                                    </p:anim>
                                    <p:animEffect transition="in" filter="fade">
                                      <p:cBhvr>
                                        <p:cTn id="34" dur="500"/>
                                        <p:tgtEl>
                                          <p:spTgt spid="35"/>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p:cTn id="43" dur="500" fill="hold"/>
                                        <p:tgtEl>
                                          <p:spTgt spid="43"/>
                                        </p:tgtEl>
                                        <p:attrNameLst>
                                          <p:attrName>ppt_w</p:attrName>
                                        </p:attrNameLst>
                                      </p:cBhvr>
                                      <p:tavLst>
                                        <p:tav tm="0">
                                          <p:val>
                                            <p:fltVal val="0"/>
                                          </p:val>
                                        </p:tav>
                                        <p:tav tm="100000">
                                          <p:val>
                                            <p:strVal val="#ppt_w"/>
                                          </p:val>
                                        </p:tav>
                                      </p:tavLst>
                                    </p:anim>
                                    <p:anim calcmode="lin" valueType="num">
                                      <p:cBhvr>
                                        <p:cTn id="44" dur="500" fill="hold"/>
                                        <p:tgtEl>
                                          <p:spTgt spid="43"/>
                                        </p:tgtEl>
                                        <p:attrNameLst>
                                          <p:attrName>ppt_h</p:attrName>
                                        </p:attrNameLst>
                                      </p:cBhvr>
                                      <p:tavLst>
                                        <p:tav tm="0">
                                          <p:val>
                                            <p:fltVal val="0"/>
                                          </p:val>
                                        </p:tav>
                                        <p:tav tm="100000">
                                          <p:val>
                                            <p:strVal val="#ppt_h"/>
                                          </p:val>
                                        </p:tav>
                                      </p:tavLst>
                                    </p:anim>
                                    <p:animEffect transition="in" filter="fade">
                                      <p:cBhvr>
                                        <p:cTn id="45" dur="500"/>
                                        <p:tgtEl>
                                          <p:spTgt spid="4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left)">
                                      <p:cBhvr>
                                        <p:cTn id="4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p:bldP spid="32" grpId="0"/>
      <p:bldP spid="33" grpId="0"/>
      <p:bldP spid="38" grpId="0" animBg="1"/>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GB" sz="3200" dirty="0">
                  <a:solidFill>
                    <a:srgbClr val="595959"/>
                  </a:solidFill>
                </a:rPr>
                <a:t>On arrival at facility</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6" name="grid1">
            <a:extLst>
              <a:ext uri="{FF2B5EF4-FFF2-40B4-BE49-F238E27FC236}">
                <a16:creationId xmlns:a16="http://schemas.microsoft.com/office/drawing/2014/main" id="{8FD4B344-84B9-4384-B7B5-22D0EC91DC55}"/>
              </a:ext>
            </a:extLst>
          </p:cNvPr>
          <p:cNvSpPr txBox="1"/>
          <p:nvPr/>
        </p:nvSpPr>
        <p:spPr>
          <a:xfrm>
            <a:off x="928800" y="2235201"/>
            <a:ext cx="5131881" cy="4310049"/>
          </a:xfrm>
          <a:prstGeom prst="rect">
            <a:avLst/>
          </a:prstGeom>
          <a:solidFill>
            <a:srgbClr val="BAE4DD"/>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4" name="grid2">
            <a:extLst>
              <a:ext uri="{FF2B5EF4-FFF2-40B4-BE49-F238E27FC236}">
                <a16:creationId xmlns:a16="http://schemas.microsoft.com/office/drawing/2014/main" id="{55C524C7-B1D7-4118-8CF8-FE761C766E55}"/>
              </a:ext>
            </a:extLst>
          </p:cNvPr>
          <p:cNvSpPr txBox="1"/>
          <p:nvPr/>
        </p:nvSpPr>
        <p:spPr>
          <a:xfrm>
            <a:off x="6253943" y="2235200"/>
            <a:ext cx="5084949" cy="4310049"/>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5" name="caption1">
            <a:extLst>
              <a:ext uri="{FF2B5EF4-FFF2-40B4-BE49-F238E27FC236}">
                <a16:creationId xmlns:a16="http://schemas.microsoft.com/office/drawing/2014/main" id="{37BB3DC9-02DC-4D81-AEF8-52DF856F6661}"/>
              </a:ext>
            </a:extLst>
          </p:cNvPr>
          <p:cNvSpPr txBox="1"/>
          <p:nvPr/>
        </p:nvSpPr>
        <p:spPr>
          <a:xfrm>
            <a:off x="1151569" y="5103300"/>
            <a:ext cx="4786489" cy="1425198"/>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chemeClr val="tx1">
                    <a:lumMod val="65000"/>
                    <a:lumOff val="35000"/>
                  </a:schemeClr>
                </a:solidFill>
              </a:rPr>
              <a:t>Team leader </a:t>
            </a:r>
            <a:r>
              <a:rPr lang="en-GB" sz="2400" dirty="0">
                <a:solidFill>
                  <a:schemeClr val="tx1">
                    <a:lumMod val="65000"/>
                    <a:lumOff val="35000"/>
                  </a:schemeClr>
                </a:solidFill>
              </a:rPr>
              <a:t>checks that the identifying information in questionnaire Section 1 is complete</a:t>
            </a:r>
          </a:p>
        </p:txBody>
      </p:sp>
      <p:pic>
        <p:nvPicPr>
          <p:cNvPr id="27" name="Picture 26">
            <a:extLst>
              <a:ext uri="{FF2B5EF4-FFF2-40B4-BE49-F238E27FC236}">
                <a16:creationId xmlns:a16="http://schemas.microsoft.com/office/drawing/2014/main" id="{FE701DFE-BAF3-4D29-9919-1164390F1B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8052" y="2674220"/>
            <a:ext cx="2176311" cy="2176311"/>
          </a:xfrm>
          <a:prstGeom prst="rect">
            <a:avLst/>
          </a:prstGeom>
        </p:spPr>
      </p:pic>
      <p:sp>
        <p:nvSpPr>
          <p:cNvPr id="31" name="caption1">
            <a:extLst>
              <a:ext uri="{FF2B5EF4-FFF2-40B4-BE49-F238E27FC236}">
                <a16:creationId xmlns:a16="http://schemas.microsoft.com/office/drawing/2014/main" id="{0731E3BF-0BF3-4E62-AFF1-C70C349F8D4D}"/>
              </a:ext>
            </a:extLst>
          </p:cNvPr>
          <p:cNvSpPr txBox="1"/>
          <p:nvPr/>
        </p:nvSpPr>
        <p:spPr>
          <a:xfrm>
            <a:off x="6497570" y="5103300"/>
            <a:ext cx="4765630"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If there are any errors, the team leader informs the </a:t>
            </a:r>
            <a:r>
              <a:rPr lang="en-GB" sz="2400" b="1" dirty="0">
                <a:solidFill>
                  <a:schemeClr val="tx1">
                    <a:lumMod val="65000"/>
                    <a:lumOff val="35000"/>
                  </a:schemeClr>
                </a:solidFill>
              </a:rPr>
              <a:t>area supervisor</a:t>
            </a:r>
            <a:r>
              <a:rPr lang="en-GB" sz="2400" dirty="0">
                <a:solidFill>
                  <a:schemeClr val="tx1">
                    <a:lumMod val="65000"/>
                    <a:lumOff val="35000"/>
                  </a:schemeClr>
                </a:solidFill>
              </a:rPr>
              <a:t> at the end of the day</a:t>
            </a:r>
          </a:p>
        </p:txBody>
      </p:sp>
      <p:pic>
        <p:nvPicPr>
          <p:cNvPr id="3" name="Picture 2">
            <a:extLst>
              <a:ext uri="{FF2B5EF4-FFF2-40B4-BE49-F238E27FC236}">
                <a16:creationId xmlns:a16="http://schemas.microsoft.com/office/drawing/2014/main" id="{10D04CDD-1E11-49CE-8647-8C0E56CE26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3011" y="2442427"/>
            <a:ext cx="1640614" cy="1319949"/>
          </a:xfrm>
          <a:prstGeom prst="rect">
            <a:avLst/>
          </a:prstGeom>
        </p:spPr>
      </p:pic>
      <p:pic>
        <p:nvPicPr>
          <p:cNvPr id="28" name="Picture 27">
            <a:extLst>
              <a:ext uri="{FF2B5EF4-FFF2-40B4-BE49-F238E27FC236}">
                <a16:creationId xmlns:a16="http://schemas.microsoft.com/office/drawing/2014/main" id="{0E0C440D-6E3D-4DBE-AFCA-EE55222B79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08347" y="2673375"/>
            <a:ext cx="2178000" cy="2178000"/>
          </a:xfrm>
          <a:prstGeom prst="rect">
            <a:avLst/>
          </a:prstGeom>
        </p:spPr>
      </p:pic>
      <p:grpSp>
        <p:nvGrpSpPr>
          <p:cNvPr id="29" name="Group 28">
            <a:extLst>
              <a:ext uri="{FF2B5EF4-FFF2-40B4-BE49-F238E27FC236}">
                <a16:creationId xmlns:a16="http://schemas.microsoft.com/office/drawing/2014/main" id="{5C82E271-497F-46A1-82F8-8F0D1FB2E486}"/>
              </a:ext>
            </a:extLst>
          </p:cNvPr>
          <p:cNvGrpSpPr/>
          <p:nvPr/>
        </p:nvGrpSpPr>
        <p:grpSpPr>
          <a:xfrm>
            <a:off x="928800" y="860066"/>
            <a:ext cx="10410092" cy="1178716"/>
            <a:chOff x="182145" y="2093341"/>
            <a:chExt cx="10410092" cy="1178716"/>
          </a:xfrm>
        </p:grpSpPr>
        <p:sp>
          <p:nvSpPr>
            <p:cNvPr id="30" name="grid1">
              <a:extLst>
                <a:ext uri="{FF2B5EF4-FFF2-40B4-BE49-F238E27FC236}">
                  <a16:creationId xmlns:a16="http://schemas.microsoft.com/office/drawing/2014/main" id="{3C476F84-224C-451A-85F2-823109960034}"/>
                </a:ext>
              </a:extLst>
            </p:cNvPr>
            <p:cNvSpPr txBox="1"/>
            <p:nvPr/>
          </p:nvSpPr>
          <p:spPr>
            <a:xfrm>
              <a:off x="182145" y="2093341"/>
              <a:ext cx="10410092" cy="1178716"/>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32" name="quest type 1">
              <a:extLst>
                <a:ext uri="{FF2B5EF4-FFF2-40B4-BE49-F238E27FC236}">
                  <a16:creationId xmlns:a16="http://schemas.microsoft.com/office/drawing/2014/main" id="{9E00D26C-4110-45A0-BBD7-EEE70E335D14}"/>
                </a:ext>
              </a:extLst>
            </p:cNvPr>
            <p:cNvSpPr/>
            <p:nvPr/>
          </p:nvSpPr>
          <p:spPr>
            <a:xfrm>
              <a:off x="523028" y="2448699"/>
              <a:ext cx="468000" cy="468000"/>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rgbClr val="595959"/>
                </a:solidFill>
              </a:endParaRPr>
            </a:p>
          </p:txBody>
        </p:sp>
      </p:grpSp>
      <p:sp>
        <p:nvSpPr>
          <p:cNvPr id="35" name="TextBox 34">
            <a:extLst>
              <a:ext uri="{FF2B5EF4-FFF2-40B4-BE49-F238E27FC236}">
                <a16:creationId xmlns:a16="http://schemas.microsoft.com/office/drawing/2014/main" id="{393DF5E6-5B13-4B24-87A9-F312A4D72A3B}"/>
              </a:ext>
            </a:extLst>
          </p:cNvPr>
          <p:cNvSpPr txBox="1"/>
          <p:nvPr/>
        </p:nvSpPr>
        <p:spPr>
          <a:xfrm>
            <a:off x="2078566" y="1218592"/>
            <a:ext cx="7538758" cy="461665"/>
          </a:xfrm>
          <a:prstGeom prst="rect">
            <a:avLst/>
          </a:prstGeom>
          <a:noFill/>
        </p:spPr>
        <p:txBody>
          <a:bodyPr wrap="square">
            <a:spAutoFit/>
          </a:bodyPr>
          <a:lstStyle/>
          <a:p>
            <a:r>
              <a:rPr lang="en-GB" sz="2400" b="1" dirty="0">
                <a:solidFill>
                  <a:schemeClr val="tx1">
                    <a:lumMod val="65000"/>
                    <a:lumOff val="35000"/>
                  </a:schemeClr>
                </a:solidFill>
              </a:rPr>
              <a:t>Validate the cover page of the questionnaire</a:t>
            </a:r>
          </a:p>
        </p:txBody>
      </p:sp>
    </p:spTree>
    <p:custDataLst>
      <p:tags r:id="rId1"/>
    </p:custDataLst>
    <p:extLst>
      <p:ext uri="{BB962C8B-B14F-4D97-AF65-F5344CB8AC3E}">
        <p14:creationId xmlns:p14="http://schemas.microsoft.com/office/powerpoint/2010/main" val="6872209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anim calcmode="lin" valueType="num">
                                      <p:cBhvr>
                                        <p:cTn id="28" dur="500" fill="hold"/>
                                        <p:tgtEl>
                                          <p:spTgt spid="3"/>
                                        </p:tgtEl>
                                        <p:attrNameLst>
                                          <p:attrName>ppt_x</p:attrName>
                                        </p:attrNameLst>
                                      </p:cBhvr>
                                      <p:tavLst>
                                        <p:tav tm="0">
                                          <p:val>
                                            <p:strVal val="#ppt_x"/>
                                          </p:val>
                                        </p:tav>
                                        <p:tav tm="100000">
                                          <p:val>
                                            <p:strVal val="#ppt_x"/>
                                          </p:val>
                                        </p:tav>
                                      </p:tavLst>
                                    </p:anim>
                                    <p:anim calcmode="lin" valueType="num">
                                      <p:cBhvr>
                                        <p:cTn id="2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25" grpId="0"/>
      <p:bldP spid="31"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rid2">
            <a:extLst>
              <a:ext uri="{FF2B5EF4-FFF2-40B4-BE49-F238E27FC236}">
                <a16:creationId xmlns:a16="http://schemas.microsoft.com/office/drawing/2014/main" id="{7FD895DC-3ECB-4D29-A22D-2715224A405A}"/>
              </a:ext>
            </a:extLst>
          </p:cNvPr>
          <p:cNvSpPr txBox="1"/>
          <p:nvPr/>
        </p:nvSpPr>
        <p:spPr>
          <a:xfrm>
            <a:off x="929439" y="2420638"/>
            <a:ext cx="10410092" cy="3903962"/>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GB" sz="3200" dirty="0">
                  <a:solidFill>
                    <a:srgbClr val="595959"/>
                  </a:solidFill>
                </a:rPr>
                <a:t>On arrival at facility</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17" name="Group 16">
            <a:extLst>
              <a:ext uri="{FF2B5EF4-FFF2-40B4-BE49-F238E27FC236}">
                <a16:creationId xmlns:a16="http://schemas.microsoft.com/office/drawing/2014/main" id="{4A2A3AAB-F8CF-F03C-2058-A663CE74EB8C}"/>
              </a:ext>
            </a:extLst>
          </p:cNvPr>
          <p:cNvGrpSpPr/>
          <p:nvPr/>
        </p:nvGrpSpPr>
        <p:grpSpPr>
          <a:xfrm>
            <a:off x="929439" y="1081216"/>
            <a:ext cx="10410092" cy="1178716"/>
            <a:chOff x="182145" y="2093341"/>
            <a:chExt cx="10410092" cy="1178716"/>
          </a:xfrm>
        </p:grpSpPr>
        <p:sp>
          <p:nvSpPr>
            <p:cNvPr id="18" name="grid1">
              <a:extLst>
                <a:ext uri="{FF2B5EF4-FFF2-40B4-BE49-F238E27FC236}">
                  <a16:creationId xmlns:a16="http://schemas.microsoft.com/office/drawing/2014/main" id="{51761E06-7759-1589-639D-4749BD063F51}"/>
                </a:ext>
              </a:extLst>
            </p:cNvPr>
            <p:cNvSpPr txBox="1"/>
            <p:nvPr/>
          </p:nvSpPr>
          <p:spPr>
            <a:xfrm>
              <a:off x="182145" y="2093341"/>
              <a:ext cx="10410092" cy="1178716"/>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2" name="quest type 1">
              <a:extLst>
                <a:ext uri="{FF2B5EF4-FFF2-40B4-BE49-F238E27FC236}">
                  <a16:creationId xmlns:a16="http://schemas.microsoft.com/office/drawing/2014/main" id="{046E0BF6-DA3F-7535-7DC9-742DBEE11323}"/>
                </a:ext>
              </a:extLst>
            </p:cNvPr>
            <p:cNvSpPr/>
            <p:nvPr/>
          </p:nvSpPr>
          <p:spPr>
            <a:xfrm>
              <a:off x="523506" y="2448699"/>
              <a:ext cx="468000" cy="468000"/>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rgbClr val="595959"/>
                </a:solidFill>
              </a:endParaRPr>
            </a:p>
          </p:txBody>
        </p:sp>
      </p:grpSp>
      <p:sp>
        <p:nvSpPr>
          <p:cNvPr id="23" name="TextBox 22">
            <a:extLst>
              <a:ext uri="{FF2B5EF4-FFF2-40B4-BE49-F238E27FC236}">
                <a16:creationId xmlns:a16="http://schemas.microsoft.com/office/drawing/2014/main" id="{D5DFAA55-5390-BFB7-4DBE-924217010931}"/>
              </a:ext>
            </a:extLst>
          </p:cNvPr>
          <p:cNvSpPr txBox="1"/>
          <p:nvPr/>
        </p:nvSpPr>
        <p:spPr>
          <a:xfrm>
            <a:off x="2077200" y="1439742"/>
            <a:ext cx="7538758" cy="461665"/>
          </a:xfrm>
          <a:prstGeom prst="rect">
            <a:avLst/>
          </a:prstGeom>
          <a:noFill/>
        </p:spPr>
        <p:txBody>
          <a:bodyPr wrap="square">
            <a:spAutoFit/>
          </a:bodyPr>
          <a:lstStyle/>
          <a:p>
            <a:r>
              <a:rPr lang="en-GB" sz="2400" b="1" dirty="0">
                <a:solidFill>
                  <a:schemeClr val="tx1">
                    <a:lumMod val="65000"/>
                    <a:lumOff val="35000"/>
                  </a:schemeClr>
                </a:solidFill>
              </a:rPr>
              <a:t>Take geographic coordinates</a:t>
            </a:r>
            <a:endParaRPr lang="en-GB" sz="2400" dirty="0">
              <a:solidFill>
                <a:schemeClr val="tx1">
                  <a:lumMod val="65000"/>
                  <a:lumOff val="35000"/>
                </a:schemeClr>
              </a:solidFill>
            </a:endParaRPr>
          </a:p>
        </p:txBody>
      </p:sp>
      <p:sp>
        <p:nvSpPr>
          <p:cNvPr id="16" name="bulletText4">
            <a:extLst>
              <a:ext uri="{FF2B5EF4-FFF2-40B4-BE49-F238E27FC236}">
                <a16:creationId xmlns:a16="http://schemas.microsoft.com/office/drawing/2014/main" id="{E1109753-772E-4034-9C68-07EB8933C484}"/>
              </a:ext>
            </a:extLst>
          </p:cNvPr>
          <p:cNvSpPr txBox="1"/>
          <p:nvPr/>
        </p:nvSpPr>
        <p:spPr>
          <a:xfrm>
            <a:off x="5159103" y="3013501"/>
            <a:ext cx="5973447"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Geographic coordinates are collected through GPS</a:t>
            </a:r>
          </a:p>
        </p:txBody>
      </p:sp>
      <p:pic>
        <p:nvPicPr>
          <p:cNvPr id="24" name="bullet04">
            <a:extLst>
              <a:ext uri="{FF2B5EF4-FFF2-40B4-BE49-F238E27FC236}">
                <a16:creationId xmlns:a16="http://schemas.microsoft.com/office/drawing/2014/main" id="{4759A25B-5911-4FDC-94D9-2010D395E6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0734" y="3194852"/>
            <a:ext cx="117692" cy="122400"/>
          </a:xfrm>
          <a:prstGeom prst="rect">
            <a:avLst/>
          </a:prstGeom>
        </p:spPr>
      </p:pic>
      <p:sp>
        <p:nvSpPr>
          <p:cNvPr id="25" name="bulletText4">
            <a:extLst>
              <a:ext uri="{FF2B5EF4-FFF2-40B4-BE49-F238E27FC236}">
                <a16:creationId xmlns:a16="http://schemas.microsoft.com/office/drawing/2014/main" id="{E5DD10CF-E91A-4DCC-B62A-B1136A5EC240}"/>
              </a:ext>
            </a:extLst>
          </p:cNvPr>
          <p:cNvSpPr txBox="1"/>
          <p:nvPr/>
        </p:nvSpPr>
        <p:spPr>
          <a:xfrm>
            <a:off x="5159103" y="4084126"/>
            <a:ext cx="6121586"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GPS coordinates use a space-based satellite system</a:t>
            </a:r>
          </a:p>
        </p:txBody>
      </p:sp>
      <p:pic>
        <p:nvPicPr>
          <p:cNvPr id="26" name="bullet04">
            <a:extLst>
              <a:ext uri="{FF2B5EF4-FFF2-40B4-BE49-F238E27FC236}">
                <a16:creationId xmlns:a16="http://schemas.microsoft.com/office/drawing/2014/main" id="{12784171-CD9B-4A38-BE20-0373BB17B5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0733" y="4265477"/>
            <a:ext cx="117692" cy="122400"/>
          </a:xfrm>
          <a:prstGeom prst="rect">
            <a:avLst/>
          </a:prstGeom>
        </p:spPr>
      </p:pic>
      <p:sp>
        <p:nvSpPr>
          <p:cNvPr id="27" name="bulletText4">
            <a:extLst>
              <a:ext uri="{FF2B5EF4-FFF2-40B4-BE49-F238E27FC236}">
                <a16:creationId xmlns:a16="http://schemas.microsoft.com/office/drawing/2014/main" id="{76AE9F1B-9306-45F8-83BB-AFE0D58965AE}"/>
              </a:ext>
            </a:extLst>
          </p:cNvPr>
          <p:cNvSpPr txBox="1"/>
          <p:nvPr/>
        </p:nvSpPr>
        <p:spPr>
          <a:xfrm>
            <a:off x="5159103" y="5197124"/>
            <a:ext cx="6121586"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Used to locate the geographic position of the facility</a:t>
            </a:r>
          </a:p>
        </p:txBody>
      </p:sp>
      <p:pic>
        <p:nvPicPr>
          <p:cNvPr id="28" name="bullet04">
            <a:extLst>
              <a:ext uri="{FF2B5EF4-FFF2-40B4-BE49-F238E27FC236}">
                <a16:creationId xmlns:a16="http://schemas.microsoft.com/office/drawing/2014/main" id="{D7B4BDEB-3B85-4C22-8A36-334602B7B9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0733" y="5378475"/>
            <a:ext cx="117692" cy="122400"/>
          </a:xfrm>
          <a:prstGeom prst="rect">
            <a:avLst/>
          </a:prstGeom>
        </p:spPr>
      </p:pic>
      <p:pic>
        <p:nvPicPr>
          <p:cNvPr id="3" name="Picture 2">
            <a:extLst>
              <a:ext uri="{FF2B5EF4-FFF2-40B4-BE49-F238E27FC236}">
                <a16:creationId xmlns:a16="http://schemas.microsoft.com/office/drawing/2014/main" id="{84CA71FD-811F-43BD-B0C8-7E84474E5A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0360" y="2825846"/>
            <a:ext cx="2997747" cy="2997747"/>
          </a:xfrm>
          <a:prstGeom prst="rect">
            <a:avLst/>
          </a:prstGeom>
        </p:spPr>
      </p:pic>
    </p:spTree>
    <p:custDataLst>
      <p:tags r:id="rId1"/>
    </p:custDataLst>
    <p:extLst>
      <p:ext uri="{BB962C8B-B14F-4D97-AF65-F5344CB8AC3E}">
        <p14:creationId xmlns:p14="http://schemas.microsoft.com/office/powerpoint/2010/main" val="21352132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42"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1"/>
                                          </p:val>
                                        </p:tav>
                                        <p:tav tm="100000">
                                          <p:val>
                                            <p:strVal val="#ppt_y"/>
                                          </p:val>
                                        </p:tav>
                                      </p:tavLst>
                                    </p:anim>
                                  </p:childTnLst>
                                </p:cTn>
                              </p:par>
                              <p:par>
                                <p:cTn id="22" presetID="31"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anim calcmode="lin" valueType="num">
                                      <p:cBhvr>
                                        <p:cTn id="26" dur="500" fill="hold"/>
                                        <p:tgtEl>
                                          <p:spTgt spid="24"/>
                                        </p:tgtEl>
                                        <p:attrNameLst>
                                          <p:attrName>style.rotation</p:attrName>
                                        </p:attrNameLst>
                                      </p:cBhvr>
                                      <p:tavLst>
                                        <p:tav tm="0">
                                          <p:val>
                                            <p:fltVal val="90"/>
                                          </p:val>
                                        </p:tav>
                                        <p:tav tm="100000">
                                          <p:val>
                                            <p:fltVal val="0"/>
                                          </p:val>
                                        </p:tav>
                                      </p:tavLst>
                                    </p:anim>
                                    <p:animEffect transition="in" filter="fade">
                                      <p:cBhvr>
                                        <p:cTn id="27" dur="500"/>
                                        <p:tgtEl>
                                          <p:spTgt spid="24"/>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 calcmode="lin" valueType="num">
                                      <p:cBhvr>
                                        <p:cTn id="38" dur="500" fill="hold"/>
                                        <p:tgtEl>
                                          <p:spTgt spid="26"/>
                                        </p:tgtEl>
                                        <p:attrNameLst>
                                          <p:attrName>style.rotation</p:attrName>
                                        </p:attrNameLst>
                                      </p:cBhvr>
                                      <p:tavLst>
                                        <p:tav tm="0">
                                          <p:val>
                                            <p:fltVal val="90"/>
                                          </p:val>
                                        </p:tav>
                                        <p:tav tm="100000">
                                          <p:val>
                                            <p:fltVal val="0"/>
                                          </p:val>
                                        </p:tav>
                                      </p:tavLst>
                                    </p:anim>
                                    <p:animEffect transition="in" filter="fade">
                                      <p:cBhvr>
                                        <p:cTn id="39" dur="500"/>
                                        <p:tgtEl>
                                          <p:spTgt spid="26"/>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nodeType="click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p:cTn id="48" dur="500" fill="hold"/>
                                        <p:tgtEl>
                                          <p:spTgt spid="28"/>
                                        </p:tgtEl>
                                        <p:attrNameLst>
                                          <p:attrName>ppt_w</p:attrName>
                                        </p:attrNameLst>
                                      </p:cBhvr>
                                      <p:tavLst>
                                        <p:tav tm="0">
                                          <p:val>
                                            <p:fltVal val="0"/>
                                          </p:val>
                                        </p:tav>
                                        <p:tav tm="100000">
                                          <p:val>
                                            <p:strVal val="#ppt_w"/>
                                          </p:val>
                                        </p:tav>
                                      </p:tavLst>
                                    </p:anim>
                                    <p:anim calcmode="lin" valueType="num">
                                      <p:cBhvr>
                                        <p:cTn id="49" dur="500" fill="hold"/>
                                        <p:tgtEl>
                                          <p:spTgt spid="28"/>
                                        </p:tgtEl>
                                        <p:attrNameLst>
                                          <p:attrName>ppt_h</p:attrName>
                                        </p:attrNameLst>
                                      </p:cBhvr>
                                      <p:tavLst>
                                        <p:tav tm="0">
                                          <p:val>
                                            <p:fltVal val="0"/>
                                          </p:val>
                                        </p:tav>
                                        <p:tav tm="100000">
                                          <p:val>
                                            <p:strVal val="#ppt_h"/>
                                          </p:val>
                                        </p:tav>
                                      </p:tavLst>
                                    </p:anim>
                                    <p:anim calcmode="lin" valueType="num">
                                      <p:cBhvr>
                                        <p:cTn id="50" dur="500" fill="hold"/>
                                        <p:tgtEl>
                                          <p:spTgt spid="28"/>
                                        </p:tgtEl>
                                        <p:attrNameLst>
                                          <p:attrName>style.rotation</p:attrName>
                                        </p:attrNameLst>
                                      </p:cBhvr>
                                      <p:tavLst>
                                        <p:tav tm="0">
                                          <p:val>
                                            <p:fltVal val="90"/>
                                          </p:val>
                                        </p:tav>
                                        <p:tav tm="100000">
                                          <p:val>
                                            <p:fltVal val="0"/>
                                          </p:val>
                                        </p:tav>
                                      </p:tavLst>
                                    </p:anim>
                                    <p:animEffect transition="in" filter="fade">
                                      <p:cBhvr>
                                        <p:cTn id="51" dur="500"/>
                                        <p:tgtEl>
                                          <p:spTgt spid="28"/>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p:bldP spid="16" grpId="0"/>
      <p:bldP spid="25"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GB" sz="3200" dirty="0">
                  <a:solidFill>
                    <a:srgbClr val="595959"/>
                  </a:solidFill>
                </a:rPr>
                <a:t>On arrival at facility</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17" name="Group 16">
            <a:extLst>
              <a:ext uri="{FF2B5EF4-FFF2-40B4-BE49-F238E27FC236}">
                <a16:creationId xmlns:a16="http://schemas.microsoft.com/office/drawing/2014/main" id="{4A2A3AAB-F8CF-F03C-2058-A663CE74EB8C}"/>
              </a:ext>
            </a:extLst>
          </p:cNvPr>
          <p:cNvGrpSpPr/>
          <p:nvPr/>
        </p:nvGrpSpPr>
        <p:grpSpPr>
          <a:xfrm>
            <a:off x="928800" y="892135"/>
            <a:ext cx="10410092" cy="1178716"/>
            <a:chOff x="182145" y="2093341"/>
            <a:chExt cx="10410092" cy="1178716"/>
          </a:xfrm>
        </p:grpSpPr>
        <p:sp>
          <p:nvSpPr>
            <p:cNvPr id="18" name="grid1">
              <a:extLst>
                <a:ext uri="{FF2B5EF4-FFF2-40B4-BE49-F238E27FC236}">
                  <a16:creationId xmlns:a16="http://schemas.microsoft.com/office/drawing/2014/main" id="{51761E06-7759-1589-639D-4749BD063F51}"/>
                </a:ext>
              </a:extLst>
            </p:cNvPr>
            <p:cNvSpPr txBox="1"/>
            <p:nvPr/>
          </p:nvSpPr>
          <p:spPr>
            <a:xfrm>
              <a:off x="182145" y="2093341"/>
              <a:ext cx="10410092" cy="1178716"/>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2" name="quest type 1">
              <a:extLst>
                <a:ext uri="{FF2B5EF4-FFF2-40B4-BE49-F238E27FC236}">
                  <a16:creationId xmlns:a16="http://schemas.microsoft.com/office/drawing/2014/main" id="{046E0BF6-DA3F-7535-7DC9-742DBEE11323}"/>
                </a:ext>
              </a:extLst>
            </p:cNvPr>
            <p:cNvSpPr/>
            <p:nvPr/>
          </p:nvSpPr>
          <p:spPr>
            <a:xfrm>
              <a:off x="533066" y="2448699"/>
              <a:ext cx="468000" cy="468000"/>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rgbClr val="595959"/>
                </a:solidFill>
              </a:endParaRPr>
            </a:p>
          </p:txBody>
        </p:sp>
      </p:grpSp>
      <p:sp>
        <p:nvSpPr>
          <p:cNvPr id="23" name="TextBox 22">
            <a:extLst>
              <a:ext uri="{FF2B5EF4-FFF2-40B4-BE49-F238E27FC236}">
                <a16:creationId xmlns:a16="http://schemas.microsoft.com/office/drawing/2014/main" id="{D5DFAA55-5390-BFB7-4DBE-924217010931}"/>
              </a:ext>
            </a:extLst>
          </p:cNvPr>
          <p:cNvSpPr txBox="1"/>
          <p:nvPr/>
        </p:nvSpPr>
        <p:spPr>
          <a:xfrm>
            <a:off x="2077200" y="1250661"/>
            <a:ext cx="7538758" cy="461665"/>
          </a:xfrm>
          <a:prstGeom prst="rect">
            <a:avLst/>
          </a:prstGeom>
          <a:noFill/>
        </p:spPr>
        <p:txBody>
          <a:bodyPr wrap="square">
            <a:spAutoFit/>
          </a:bodyPr>
          <a:lstStyle/>
          <a:p>
            <a:r>
              <a:rPr lang="en-GB" sz="2400" b="1" dirty="0">
                <a:solidFill>
                  <a:schemeClr val="tx1">
                    <a:lumMod val="65000"/>
                    <a:lumOff val="35000"/>
                  </a:schemeClr>
                </a:solidFill>
              </a:rPr>
              <a:t>Meet with the facility in-charge</a:t>
            </a:r>
          </a:p>
        </p:txBody>
      </p:sp>
      <p:sp>
        <p:nvSpPr>
          <p:cNvPr id="16" name="grid1">
            <a:extLst>
              <a:ext uri="{FF2B5EF4-FFF2-40B4-BE49-F238E27FC236}">
                <a16:creationId xmlns:a16="http://schemas.microsoft.com/office/drawing/2014/main" id="{8FD4B344-84B9-4384-B7B5-22D0EC91DC55}"/>
              </a:ext>
            </a:extLst>
          </p:cNvPr>
          <p:cNvSpPr txBox="1"/>
          <p:nvPr/>
        </p:nvSpPr>
        <p:spPr>
          <a:xfrm>
            <a:off x="928800" y="2235201"/>
            <a:ext cx="5131881" cy="4447624"/>
          </a:xfrm>
          <a:prstGeom prst="rect">
            <a:avLst/>
          </a:prstGeom>
          <a:solidFill>
            <a:srgbClr val="BAE4DD"/>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4" name="grid2">
            <a:extLst>
              <a:ext uri="{FF2B5EF4-FFF2-40B4-BE49-F238E27FC236}">
                <a16:creationId xmlns:a16="http://schemas.microsoft.com/office/drawing/2014/main" id="{55C524C7-B1D7-4118-8CF8-FE761C766E55}"/>
              </a:ext>
            </a:extLst>
          </p:cNvPr>
          <p:cNvSpPr txBox="1"/>
          <p:nvPr/>
        </p:nvSpPr>
        <p:spPr>
          <a:xfrm>
            <a:off x="6253943" y="2235200"/>
            <a:ext cx="5084949" cy="4447624"/>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7" name="Picture 26">
            <a:extLst>
              <a:ext uri="{FF2B5EF4-FFF2-40B4-BE49-F238E27FC236}">
                <a16:creationId xmlns:a16="http://schemas.microsoft.com/office/drawing/2014/main" id="{FE701DFE-BAF3-4D29-9919-1164390F1B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996" y="2331419"/>
            <a:ext cx="760401" cy="760401"/>
          </a:xfrm>
          <a:prstGeom prst="rect">
            <a:avLst/>
          </a:prstGeom>
        </p:spPr>
      </p:pic>
      <p:sp>
        <p:nvSpPr>
          <p:cNvPr id="26" name="caption2">
            <a:extLst>
              <a:ext uri="{FF2B5EF4-FFF2-40B4-BE49-F238E27FC236}">
                <a16:creationId xmlns:a16="http://schemas.microsoft.com/office/drawing/2014/main" id="{24BBACA4-61F5-48AB-8F0E-1B5BC5BFDD39}"/>
              </a:ext>
            </a:extLst>
          </p:cNvPr>
          <p:cNvSpPr txBox="1"/>
          <p:nvPr/>
        </p:nvSpPr>
        <p:spPr>
          <a:xfrm>
            <a:off x="1974099" y="2548693"/>
            <a:ext cx="395680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The team leader should:</a:t>
            </a:r>
          </a:p>
        </p:txBody>
      </p:sp>
      <p:sp>
        <p:nvSpPr>
          <p:cNvPr id="29" name="bulletText1">
            <a:extLst>
              <a:ext uri="{FF2B5EF4-FFF2-40B4-BE49-F238E27FC236}">
                <a16:creationId xmlns:a16="http://schemas.microsoft.com/office/drawing/2014/main" id="{58F880FC-1AAF-4C26-9972-79B3998501A6}"/>
              </a:ext>
            </a:extLst>
          </p:cNvPr>
          <p:cNvSpPr txBox="1"/>
          <p:nvPr/>
        </p:nvSpPr>
        <p:spPr>
          <a:xfrm>
            <a:off x="1733390" y="3457743"/>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introduce the team</a:t>
            </a:r>
          </a:p>
        </p:txBody>
      </p:sp>
      <p:pic>
        <p:nvPicPr>
          <p:cNvPr id="30" name="bullet1">
            <a:extLst>
              <a:ext uri="{FF2B5EF4-FFF2-40B4-BE49-F238E27FC236}">
                <a16:creationId xmlns:a16="http://schemas.microsoft.com/office/drawing/2014/main" id="{B84B766A-0C26-4257-9D11-9566CFD249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3493" y="3605795"/>
            <a:ext cx="117692" cy="122400"/>
          </a:xfrm>
          <a:prstGeom prst="rect">
            <a:avLst/>
          </a:prstGeom>
        </p:spPr>
      </p:pic>
      <p:sp>
        <p:nvSpPr>
          <p:cNvPr id="32" name="bulletText2">
            <a:extLst>
              <a:ext uri="{FF2B5EF4-FFF2-40B4-BE49-F238E27FC236}">
                <a16:creationId xmlns:a16="http://schemas.microsoft.com/office/drawing/2014/main" id="{48A8C540-961F-41A9-A25D-CA322CF13C5C}"/>
              </a:ext>
            </a:extLst>
          </p:cNvPr>
          <p:cNvSpPr txBox="1"/>
          <p:nvPr/>
        </p:nvSpPr>
        <p:spPr>
          <a:xfrm>
            <a:off x="1724280" y="4162366"/>
            <a:ext cx="433640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give the facility in-charge the letter of introduction </a:t>
            </a:r>
          </a:p>
        </p:txBody>
      </p:sp>
      <p:pic>
        <p:nvPicPr>
          <p:cNvPr id="33" name="bullet2">
            <a:extLst>
              <a:ext uri="{FF2B5EF4-FFF2-40B4-BE49-F238E27FC236}">
                <a16:creationId xmlns:a16="http://schemas.microsoft.com/office/drawing/2014/main" id="{3A8326B1-F9E8-4FAC-BC65-F6353AEDA2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4383" y="4310418"/>
            <a:ext cx="117692" cy="122400"/>
          </a:xfrm>
          <a:prstGeom prst="rect">
            <a:avLst/>
          </a:prstGeom>
        </p:spPr>
      </p:pic>
      <p:sp>
        <p:nvSpPr>
          <p:cNvPr id="34" name="bulletText3">
            <a:extLst>
              <a:ext uri="{FF2B5EF4-FFF2-40B4-BE49-F238E27FC236}">
                <a16:creationId xmlns:a16="http://schemas.microsoft.com/office/drawing/2014/main" id="{53ED7484-8F04-4CCF-B99B-98DDAFAF84A2}"/>
              </a:ext>
            </a:extLst>
          </p:cNvPr>
          <p:cNvSpPr txBox="1"/>
          <p:nvPr/>
        </p:nvSpPr>
        <p:spPr>
          <a:xfrm>
            <a:off x="1733391" y="5199388"/>
            <a:ext cx="4197510"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explain the purpose, activities and estimated duration of </a:t>
            </a:r>
            <a:br>
              <a:rPr lang="en-GB" sz="2400" dirty="0">
                <a:solidFill>
                  <a:schemeClr val="tx1">
                    <a:lumMod val="65000"/>
                    <a:lumOff val="35000"/>
                  </a:schemeClr>
                </a:solidFill>
              </a:rPr>
            </a:br>
            <a:r>
              <a:rPr lang="en-GB" sz="2400" dirty="0">
                <a:solidFill>
                  <a:schemeClr val="tx1">
                    <a:lumMod val="65000"/>
                    <a:lumOff val="35000"/>
                  </a:schemeClr>
                </a:solidFill>
              </a:rPr>
              <a:t>the visit</a:t>
            </a:r>
          </a:p>
        </p:txBody>
      </p:sp>
      <p:pic>
        <p:nvPicPr>
          <p:cNvPr id="35" name="bullet3">
            <a:extLst>
              <a:ext uri="{FF2B5EF4-FFF2-40B4-BE49-F238E27FC236}">
                <a16:creationId xmlns:a16="http://schemas.microsoft.com/office/drawing/2014/main" id="{78B4F142-A25D-4536-9B53-8DEDE8A8F6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3493" y="5347440"/>
            <a:ext cx="106779" cy="122400"/>
          </a:xfrm>
          <a:prstGeom prst="rect">
            <a:avLst/>
          </a:prstGeom>
        </p:spPr>
      </p:pic>
      <p:sp>
        <p:nvSpPr>
          <p:cNvPr id="42" name="bulletText4">
            <a:extLst>
              <a:ext uri="{FF2B5EF4-FFF2-40B4-BE49-F238E27FC236}">
                <a16:creationId xmlns:a16="http://schemas.microsoft.com/office/drawing/2014/main" id="{FDB5494A-0FA7-444E-AC19-0D9CCE9D6DF3}"/>
              </a:ext>
            </a:extLst>
          </p:cNvPr>
          <p:cNvSpPr txBox="1"/>
          <p:nvPr/>
        </p:nvSpPr>
        <p:spPr>
          <a:xfrm>
            <a:off x="7061267" y="2384230"/>
            <a:ext cx="4277626"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reassure facility staff that individual respondents will </a:t>
            </a:r>
            <a:br>
              <a:rPr lang="en-GB" sz="2400" dirty="0">
                <a:solidFill>
                  <a:schemeClr val="tx1">
                    <a:lumMod val="65000"/>
                    <a:lumOff val="35000"/>
                  </a:schemeClr>
                </a:solidFill>
              </a:rPr>
            </a:br>
            <a:r>
              <a:rPr lang="en-GB" sz="2400" dirty="0">
                <a:solidFill>
                  <a:schemeClr val="tx1">
                    <a:lumMod val="65000"/>
                    <a:lumOff val="35000"/>
                  </a:schemeClr>
                </a:solidFill>
              </a:rPr>
              <a:t>not be identified</a:t>
            </a:r>
          </a:p>
        </p:txBody>
      </p:sp>
      <p:pic>
        <p:nvPicPr>
          <p:cNvPr id="43" name="bullet4">
            <a:extLst>
              <a:ext uri="{FF2B5EF4-FFF2-40B4-BE49-F238E27FC236}">
                <a16:creationId xmlns:a16="http://schemas.microsoft.com/office/drawing/2014/main" id="{07919DD2-2B00-4B96-8092-D70A92B207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1369" y="2532282"/>
            <a:ext cx="117692" cy="122400"/>
          </a:xfrm>
          <a:prstGeom prst="rect">
            <a:avLst/>
          </a:prstGeom>
        </p:spPr>
      </p:pic>
      <p:sp>
        <p:nvSpPr>
          <p:cNvPr id="44" name="bulletText5">
            <a:extLst>
              <a:ext uri="{FF2B5EF4-FFF2-40B4-BE49-F238E27FC236}">
                <a16:creationId xmlns:a16="http://schemas.microsoft.com/office/drawing/2014/main" id="{52EAE9E7-9711-4BEB-9E68-C34598CBA3CF}"/>
              </a:ext>
            </a:extLst>
          </p:cNvPr>
          <p:cNvSpPr txBox="1"/>
          <p:nvPr/>
        </p:nvSpPr>
        <p:spPr>
          <a:xfrm>
            <a:off x="7052156" y="3669276"/>
            <a:ext cx="433640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respond to any questions and concerns</a:t>
            </a:r>
          </a:p>
        </p:txBody>
      </p:sp>
      <p:pic>
        <p:nvPicPr>
          <p:cNvPr id="45" name="bullet5">
            <a:extLst>
              <a:ext uri="{FF2B5EF4-FFF2-40B4-BE49-F238E27FC236}">
                <a16:creationId xmlns:a16="http://schemas.microsoft.com/office/drawing/2014/main" id="{820887BD-4032-4C2C-8B11-E42D9616A3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2259" y="3817328"/>
            <a:ext cx="117692" cy="122400"/>
          </a:xfrm>
          <a:prstGeom prst="rect">
            <a:avLst/>
          </a:prstGeom>
        </p:spPr>
      </p:pic>
      <p:sp>
        <p:nvSpPr>
          <p:cNvPr id="46" name="bulletText6">
            <a:extLst>
              <a:ext uri="{FF2B5EF4-FFF2-40B4-BE49-F238E27FC236}">
                <a16:creationId xmlns:a16="http://schemas.microsoft.com/office/drawing/2014/main" id="{A56CC0A8-1460-4B8E-B51D-8C91FD8E9751}"/>
              </a:ext>
            </a:extLst>
          </p:cNvPr>
          <p:cNvSpPr txBox="1"/>
          <p:nvPr/>
        </p:nvSpPr>
        <p:spPr>
          <a:xfrm>
            <a:off x="7061267" y="4624310"/>
            <a:ext cx="4201934"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request </a:t>
            </a:r>
            <a:r>
              <a:rPr lang="en-GB" sz="2400" b="1" dirty="0">
                <a:solidFill>
                  <a:schemeClr val="tx1">
                    <a:lumMod val="65000"/>
                    <a:lumOff val="35000"/>
                  </a:schemeClr>
                </a:solidFill>
              </a:rPr>
              <a:t>consent</a:t>
            </a:r>
            <a:r>
              <a:rPr lang="en-GB" sz="2400" dirty="0">
                <a:solidFill>
                  <a:schemeClr val="tx1">
                    <a:lumMod val="65000"/>
                    <a:lumOff val="35000"/>
                  </a:schemeClr>
                </a:solidFill>
              </a:rPr>
              <a:t> to conduct the survey</a:t>
            </a:r>
          </a:p>
        </p:txBody>
      </p:sp>
      <p:pic>
        <p:nvPicPr>
          <p:cNvPr id="47" name="bullet6">
            <a:extLst>
              <a:ext uri="{FF2B5EF4-FFF2-40B4-BE49-F238E27FC236}">
                <a16:creationId xmlns:a16="http://schemas.microsoft.com/office/drawing/2014/main" id="{F8367074-4FA9-4E4C-9EC5-C7C600C527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1369" y="4772362"/>
            <a:ext cx="117692" cy="122400"/>
          </a:xfrm>
          <a:prstGeom prst="rect">
            <a:avLst/>
          </a:prstGeom>
        </p:spPr>
      </p:pic>
      <p:sp>
        <p:nvSpPr>
          <p:cNvPr id="48" name="bulletText7">
            <a:extLst>
              <a:ext uri="{FF2B5EF4-FFF2-40B4-BE49-F238E27FC236}">
                <a16:creationId xmlns:a16="http://schemas.microsoft.com/office/drawing/2014/main" id="{6AC98B13-642B-4A6B-ACCE-0DE6F632CBB7}"/>
              </a:ext>
            </a:extLst>
          </p:cNvPr>
          <p:cNvSpPr txBox="1"/>
          <p:nvPr/>
        </p:nvSpPr>
        <p:spPr>
          <a:xfrm>
            <a:off x="7052156" y="5590024"/>
            <a:ext cx="4201934"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ask the facility in-charge to sign the Informed Consent form </a:t>
            </a:r>
          </a:p>
        </p:txBody>
      </p:sp>
      <p:pic>
        <p:nvPicPr>
          <p:cNvPr id="49" name="bullet7">
            <a:extLst>
              <a:ext uri="{FF2B5EF4-FFF2-40B4-BE49-F238E27FC236}">
                <a16:creationId xmlns:a16="http://schemas.microsoft.com/office/drawing/2014/main" id="{8D4D7A5F-2114-4D54-8E80-9EA4A69E95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2258" y="5738076"/>
            <a:ext cx="117692" cy="122400"/>
          </a:xfrm>
          <a:prstGeom prst="rect">
            <a:avLst/>
          </a:prstGeom>
        </p:spPr>
      </p:pic>
    </p:spTree>
    <p:custDataLst>
      <p:tags r:id="rId1"/>
    </p:custDataLst>
    <p:extLst>
      <p:ext uri="{BB962C8B-B14F-4D97-AF65-F5344CB8AC3E}">
        <p14:creationId xmlns:p14="http://schemas.microsoft.com/office/powerpoint/2010/main" val="134098964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p:cTn id="29" dur="500" fill="hold"/>
                                        <p:tgtEl>
                                          <p:spTgt spid="30"/>
                                        </p:tgtEl>
                                        <p:attrNameLst>
                                          <p:attrName>ppt_w</p:attrName>
                                        </p:attrNameLst>
                                      </p:cBhvr>
                                      <p:tavLst>
                                        <p:tav tm="0">
                                          <p:val>
                                            <p:fltVal val="0"/>
                                          </p:val>
                                        </p:tav>
                                        <p:tav tm="100000">
                                          <p:val>
                                            <p:strVal val="#ppt_w"/>
                                          </p:val>
                                        </p:tav>
                                      </p:tavLst>
                                    </p:anim>
                                    <p:anim calcmode="lin" valueType="num">
                                      <p:cBhvr>
                                        <p:cTn id="30" dur="500" fill="hold"/>
                                        <p:tgtEl>
                                          <p:spTgt spid="30"/>
                                        </p:tgtEl>
                                        <p:attrNameLst>
                                          <p:attrName>ppt_h</p:attrName>
                                        </p:attrNameLst>
                                      </p:cBhvr>
                                      <p:tavLst>
                                        <p:tav tm="0">
                                          <p:val>
                                            <p:fltVal val="0"/>
                                          </p:val>
                                        </p:tav>
                                        <p:tav tm="100000">
                                          <p:val>
                                            <p:strVal val="#ppt_h"/>
                                          </p:val>
                                        </p:tav>
                                      </p:tavLst>
                                    </p:anim>
                                    <p:anim calcmode="lin" valueType="num">
                                      <p:cBhvr>
                                        <p:cTn id="31" dur="500" fill="hold"/>
                                        <p:tgtEl>
                                          <p:spTgt spid="30"/>
                                        </p:tgtEl>
                                        <p:attrNameLst>
                                          <p:attrName>style.rotation</p:attrName>
                                        </p:attrNameLst>
                                      </p:cBhvr>
                                      <p:tavLst>
                                        <p:tav tm="0">
                                          <p:val>
                                            <p:fltVal val="90"/>
                                          </p:val>
                                        </p:tav>
                                        <p:tav tm="100000">
                                          <p:val>
                                            <p:fltVal val="0"/>
                                          </p:val>
                                        </p:tav>
                                      </p:tavLst>
                                    </p:anim>
                                    <p:animEffect transition="in" filter="fade">
                                      <p:cBhvr>
                                        <p:cTn id="32" dur="500"/>
                                        <p:tgtEl>
                                          <p:spTgt spid="30"/>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p:cTn id="41" dur="500" fill="hold"/>
                                        <p:tgtEl>
                                          <p:spTgt spid="33"/>
                                        </p:tgtEl>
                                        <p:attrNameLst>
                                          <p:attrName>ppt_w</p:attrName>
                                        </p:attrNameLst>
                                      </p:cBhvr>
                                      <p:tavLst>
                                        <p:tav tm="0">
                                          <p:val>
                                            <p:fltVal val="0"/>
                                          </p:val>
                                        </p:tav>
                                        <p:tav tm="100000">
                                          <p:val>
                                            <p:strVal val="#ppt_w"/>
                                          </p:val>
                                        </p:tav>
                                      </p:tavLst>
                                    </p:anim>
                                    <p:anim calcmode="lin" valueType="num">
                                      <p:cBhvr>
                                        <p:cTn id="42" dur="500" fill="hold"/>
                                        <p:tgtEl>
                                          <p:spTgt spid="33"/>
                                        </p:tgtEl>
                                        <p:attrNameLst>
                                          <p:attrName>ppt_h</p:attrName>
                                        </p:attrNameLst>
                                      </p:cBhvr>
                                      <p:tavLst>
                                        <p:tav tm="0">
                                          <p:val>
                                            <p:fltVal val="0"/>
                                          </p:val>
                                        </p:tav>
                                        <p:tav tm="100000">
                                          <p:val>
                                            <p:strVal val="#ppt_h"/>
                                          </p:val>
                                        </p:tav>
                                      </p:tavLst>
                                    </p:anim>
                                    <p:anim calcmode="lin" valueType="num">
                                      <p:cBhvr>
                                        <p:cTn id="43" dur="500" fill="hold"/>
                                        <p:tgtEl>
                                          <p:spTgt spid="33"/>
                                        </p:tgtEl>
                                        <p:attrNameLst>
                                          <p:attrName>style.rotation</p:attrName>
                                        </p:attrNameLst>
                                      </p:cBhvr>
                                      <p:tavLst>
                                        <p:tav tm="0">
                                          <p:val>
                                            <p:fltVal val="90"/>
                                          </p:val>
                                        </p:tav>
                                        <p:tav tm="100000">
                                          <p:val>
                                            <p:fltVal val="0"/>
                                          </p:val>
                                        </p:tav>
                                      </p:tavLst>
                                    </p:anim>
                                    <p:animEffect transition="in" filter="fade">
                                      <p:cBhvr>
                                        <p:cTn id="44" dur="500"/>
                                        <p:tgtEl>
                                          <p:spTgt spid="33"/>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p:cTn id="53" dur="500" fill="hold"/>
                                        <p:tgtEl>
                                          <p:spTgt spid="35"/>
                                        </p:tgtEl>
                                        <p:attrNameLst>
                                          <p:attrName>ppt_w</p:attrName>
                                        </p:attrNameLst>
                                      </p:cBhvr>
                                      <p:tavLst>
                                        <p:tav tm="0">
                                          <p:val>
                                            <p:fltVal val="0"/>
                                          </p:val>
                                        </p:tav>
                                        <p:tav tm="100000">
                                          <p:val>
                                            <p:strVal val="#ppt_w"/>
                                          </p:val>
                                        </p:tav>
                                      </p:tavLst>
                                    </p:anim>
                                    <p:anim calcmode="lin" valueType="num">
                                      <p:cBhvr>
                                        <p:cTn id="54" dur="500" fill="hold"/>
                                        <p:tgtEl>
                                          <p:spTgt spid="35"/>
                                        </p:tgtEl>
                                        <p:attrNameLst>
                                          <p:attrName>ppt_h</p:attrName>
                                        </p:attrNameLst>
                                      </p:cBhvr>
                                      <p:tavLst>
                                        <p:tav tm="0">
                                          <p:val>
                                            <p:fltVal val="0"/>
                                          </p:val>
                                        </p:tav>
                                        <p:tav tm="100000">
                                          <p:val>
                                            <p:strVal val="#ppt_h"/>
                                          </p:val>
                                        </p:tav>
                                      </p:tavLst>
                                    </p:anim>
                                    <p:anim calcmode="lin" valueType="num">
                                      <p:cBhvr>
                                        <p:cTn id="55" dur="500" fill="hold"/>
                                        <p:tgtEl>
                                          <p:spTgt spid="35"/>
                                        </p:tgtEl>
                                        <p:attrNameLst>
                                          <p:attrName>style.rotation</p:attrName>
                                        </p:attrNameLst>
                                      </p:cBhvr>
                                      <p:tavLst>
                                        <p:tav tm="0">
                                          <p:val>
                                            <p:fltVal val="90"/>
                                          </p:val>
                                        </p:tav>
                                        <p:tav tm="100000">
                                          <p:val>
                                            <p:fltVal val="0"/>
                                          </p:val>
                                        </p:tav>
                                      </p:tavLst>
                                    </p:anim>
                                    <p:animEffect transition="in" filter="fade">
                                      <p:cBhvr>
                                        <p:cTn id="56" dur="500"/>
                                        <p:tgtEl>
                                          <p:spTgt spid="35"/>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left)">
                                      <p:cBhvr>
                                        <p:cTn id="65" dur="500"/>
                                        <p:tgtEl>
                                          <p:spTgt spid="24"/>
                                        </p:tgtEl>
                                      </p:cBhvr>
                                    </p:animEffect>
                                  </p:childTnLst>
                                </p:cTn>
                              </p:par>
                            </p:childTnLst>
                          </p:cTn>
                        </p:par>
                        <p:par>
                          <p:cTn id="66" fill="hold">
                            <p:stCondLst>
                              <p:cond delay="500"/>
                            </p:stCondLst>
                            <p:childTnLst>
                              <p:par>
                                <p:cTn id="67" presetID="31"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 calcmode="lin" valueType="num">
                                      <p:cBhvr>
                                        <p:cTn id="69" dur="500" fill="hold"/>
                                        <p:tgtEl>
                                          <p:spTgt spid="43"/>
                                        </p:tgtEl>
                                        <p:attrNameLst>
                                          <p:attrName>ppt_w</p:attrName>
                                        </p:attrNameLst>
                                      </p:cBhvr>
                                      <p:tavLst>
                                        <p:tav tm="0">
                                          <p:val>
                                            <p:fltVal val="0"/>
                                          </p:val>
                                        </p:tav>
                                        <p:tav tm="100000">
                                          <p:val>
                                            <p:strVal val="#ppt_w"/>
                                          </p:val>
                                        </p:tav>
                                      </p:tavLst>
                                    </p:anim>
                                    <p:anim calcmode="lin" valueType="num">
                                      <p:cBhvr>
                                        <p:cTn id="70" dur="500" fill="hold"/>
                                        <p:tgtEl>
                                          <p:spTgt spid="43"/>
                                        </p:tgtEl>
                                        <p:attrNameLst>
                                          <p:attrName>ppt_h</p:attrName>
                                        </p:attrNameLst>
                                      </p:cBhvr>
                                      <p:tavLst>
                                        <p:tav tm="0">
                                          <p:val>
                                            <p:fltVal val="0"/>
                                          </p:val>
                                        </p:tav>
                                        <p:tav tm="100000">
                                          <p:val>
                                            <p:strVal val="#ppt_h"/>
                                          </p:val>
                                        </p:tav>
                                      </p:tavLst>
                                    </p:anim>
                                    <p:anim calcmode="lin" valueType="num">
                                      <p:cBhvr>
                                        <p:cTn id="71" dur="500" fill="hold"/>
                                        <p:tgtEl>
                                          <p:spTgt spid="43"/>
                                        </p:tgtEl>
                                        <p:attrNameLst>
                                          <p:attrName>style.rotation</p:attrName>
                                        </p:attrNameLst>
                                      </p:cBhvr>
                                      <p:tavLst>
                                        <p:tav tm="0">
                                          <p:val>
                                            <p:fltVal val="90"/>
                                          </p:val>
                                        </p:tav>
                                        <p:tav tm="100000">
                                          <p:val>
                                            <p:fltVal val="0"/>
                                          </p:val>
                                        </p:tav>
                                      </p:tavLst>
                                    </p:anim>
                                    <p:animEffect transition="in" filter="fade">
                                      <p:cBhvr>
                                        <p:cTn id="72" dur="500"/>
                                        <p:tgtEl>
                                          <p:spTgt spid="43"/>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fade">
                                      <p:cBhvr>
                                        <p:cTn id="76" dur="500"/>
                                        <p:tgtEl>
                                          <p:spTgt spid="42"/>
                                        </p:tgtEl>
                                      </p:cBhvr>
                                    </p:animEffect>
                                  </p:childTnLst>
                                </p:cTn>
                              </p:par>
                            </p:childTnLst>
                          </p:cTn>
                        </p:par>
                      </p:childTnLst>
                    </p:cTn>
                  </p:par>
                  <p:par>
                    <p:cTn id="77" fill="hold">
                      <p:stCondLst>
                        <p:cond delay="indefinite"/>
                      </p:stCondLst>
                      <p:childTnLst>
                        <p:par>
                          <p:cTn id="78" fill="hold">
                            <p:stCondLst>
                              <p:cond delay="0"/>
                            </p:stCondLst>
                            <p:childTnLst>
                              <p:par>
                                <p:cTn id="79" presetID="31" presetClass="entr" presetSubtype="0" fill="hold" nodeType="clickEffect">
                                  <p:stCondLst>
                                    <p:cond delay="0"/>
                                  </p:stCondLst>
                                  <p:childTnLst>
                                    <p:set>
                                      <p:cBhvr>
                                        <p:cTn id="80" dur="1" fill="hold">
                                          <p:stCondLst>
                                            <p:cond delay="0"/>
                                          </p:stCondLst>
                                        </p:cTn>
                                        <p:tgtEl>
                                          <p:spTgt spid="45"/>
                                        </p:tgtEl>
                                        <p:attrNameLst>
                                          <p:attrName>style.visibility</p:attrName>
                                        </p:attrNameLst>
                                      </p:cBhvr>
                                      <p:to>
                                        <p:strVal val="visible"/>
                                      </p:to>
                                    </p:set>
                                    <p:anim calcmode="lin" valueType="num">
                                      <p:cBhvr>
                                        <p:cTn id="81" dur="500" fill="hold"/>
                                        <p:tgtEl>
                                          <p:spTgt spid="45"/>
                                        </p:tgtEl>
                                        <p:attrNameLst>
                                          <p:attrName>ppt_w</p:attrName>
                                        </p:attrNameLst>
                                      </p:cBhvr>
                                      <p:tavLst>
                                        <p:tav tm="0">
                                          <p:val>
                                            <p:fltVal val="0"/>
                                          </p:val>
                                        </p:tav>
                                        <p:tav tm="100000">
                                          <p:val>
                                            <p:strVal val="#ppt_w"/>
                                          </p:val>
                                        </p:tav>
                                      </p:tavLst>
                                    </p:anim>
                                    <p:anim calcmode="lin" valueType="num">
                                      <p:cBhvr>
                                        <p:cTn id="82" dur="500" fill="hold"/>
                                        <p:tgtEl>
                                          <p:spTgt spid="45"/>
                                        </p:tgtEl>
                                        <p:attrNameLst>
                                          <p:attrName>ppt_h</p:attrName>
                                        </p:attrNameLst>
                                      </p:cBhvr>
                                      <p:tavLst>
                                        <p:tav tm="0">
                                          <p:val>
                                            <p:fltVal val="0"/>
                                          </p:val>
                                        </p:tav>
                                        <p:tav tm="100000">
                                          <p:val>
                                            <p:strVal val="#ppt_h"/>
                                          </p:val>
                                        </p:tav>
                                      </p:tavLst>
                                    </p:anim>
                                    <p:anim calcmode="lin" valueType="num">
                                      <p:cBhvr>
                                        <p:cTn id="83" dur="500" fill="hold"/>
                                        <p:tgtEl>
                                          <p:spTgt spid="45"/>
                                        </p:tgtEl>
                                        <p:attrNameLst>
                                          <p:attrName>style.rotation</p:attrName>
                                        </p:attrNameLst>
                                      </p:cBhvr>
                                      <p:tavLst>
                                        <p:tav tm="0">
                                          <p:val>
                                            <p:fltVal val="90"/>
                                          </p:val>
                                        </p:tav>
                                        <p:tav tm="100000">
                                          <p:val>
                                            <p:fltVal val="0"/>
                                          </p:val>
                                        </p:tav>
                                      </p:tavLst>
                                    </p:anim>
                                    <p:animEffect transition="in" filter="fade">
                                      <p:cBhvr>
                                        <p:cTn id="84" dur="500"/>
                                        <p:tgtEl>
                                          <p:spTgt spid="45"/>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childTnLst>
                          </p:cTn>
                        </p:par>
                      </p:childTnLst>
                    </p:cTn>
                  </p:par>
                  <p:par>
                    <p:cTn id="89" fill="hold">
                      <p:stCondLst>
                        <p:cond delay="indefinite"/>
                      </p:stCondLst>
                      <p:childTnLst>
                        <p:par>
                          <p:cTn id="90" fill="hold">
                            <p:stCondLst>
                              <p:cond delay="0"/>
                            </p:stCondLst>
                            <p:childTnLst>
                              <p:par>
                                <p:cTn id="91" presetID="31" presetClass="entr" presetSubtype="0" fill="hold" nodeType="clickEffect">
                                  <p:stCondLst>
                                    <p:cond delay="0"/>
                                  </p:stCondLst>
                                  <p:childTnLst>
                                    <p:set>
                                      <p:cBhvr>
                                        <p:cTn id="92" dur="1" fill="hold">
                                          <p:stCondLst>
                                            <p:cond delay="0"/>
                                          </p:stCondLst>
                                        </p:cTn>
                                        <p:tgtEl>
                                          <p:spTgt spid="47"/>
                                        </p:tgtEl>
                                        <p:attrNameLst>
                                          <p:attrName>style.visibility</p:attrName>
                                        </p:attrNameLst>
                                      </p:cBhvr>
                                      <p:to>
                                        <p:strVal val="visible"/>
                                      </p:to>
                                    </p:set>
                                    <p:anim calcmode="lin" valueType="num">
                                      <p:cBhvr>
                                        <p:cTn id="93" dur="500" fill="hold"/>
                                        <p:tgtEl>
                                          <p:spTgt spid="47"/>
                                        </p:tgtEl>
                                        <p:attrNameLst>
                                          <p:attrName>ppt_w</p:attrName>
                                        </p:attrNameLst>
                                      </p:cBhvr>
                                      <p:tavLst>
                                        <p:tav tm="0">
                                          <p:val>
                                            <p:fltVal val="0"/>
                                          </p:val>
                                        </p:tav>
                                        <p:tav tm="100000">
                                          <p:val>
                                            <p:strVal val="#ppt_w"/>
                                          </p:val>
                                        </p:tav>
                                      </p:tavLst>
                                    </p:anim>
                                    <p:anim calcmode="lin" valueType="num">
                                      <p:cBhvr>
                                        <p:cTn id="94" dur="500" fill="hold"/>
                                        <p:tgtEl>
                                          <p:spTgt spid="47"/>
                                        </p:tgtEl>
                                        <p:attrNameLst>
                                          <p:attrName>ppt_h</p:attrName>
                                        </p:attrNameLst>
                                      </p:cBhvr>
                                      <p:tavLst>
                                        <p:tav tm="0">
                                          <p:val>
                                            <p:fltVal val="0"/>
                                          </p:val>
                                        </p:tav>
                                        <p:tav tm="100000">
                                          <p:val>
                                            <p:strVal val="#ppt_h"/>
                                          </p:val>
                                        </p:tav>
                                      </p:tavLst>
                                    </p:anim>
                                    <p:anim calcmode="lin" valueType="num">
                                      <p:cBhvr>
                                        <p:cTn id="95" dur="500" fill="hold"/>
                                        <p:tgtEl>
                                          <p:spTgt spid="47"/>
                                        </p:tgtEl>
                                        <p:attrNameLst>
                                          <p:attrName>style.rotation</p:attrName>
                                        </p:attrNameLst>
                                      </p:cBhvr>
                                      <p:tavLst>
                                        <p:tav tm="0">
                                          <p:val>
                                            <p:fltVal val="90"/>
                                          </p:val>
                                        </p:tav>
                                        <p:tav tm="100000">
                                          <p:val>
                                            <p:fltVal val="0"/>
                                          </p:val>
                                        </p:tav>
                                      </p:tavLst>
                                    </p:anim>
                                    <p:animEffect transition="in" filter="fade">
                                      <p:cBhvr>
                                        <p:cTn id="96" dur="500"/>
                                        <p:tgtEl>
                                          <p:spTgt spid="47"/>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fade">
                                      <p:cBhvr>
                                        <p:cTn id="100" dur="500"/>
                                        <p:tgtEl>
                                          <p:spTgt spid="46"/>
                                        </p:tgtEl>
                                      </p:cBhvr>
                                    </p:animEffect>
                                  </p:childTnLst>
                                </p:cTn>
                              </p:par>
                            </p:childTnLst>
                          </p:cTn>
                        </p:par>
                      </p:childTnLst>
                    </p:cTn>
                  </p:par>
                  <p:par>
                    <p:cTn id="101" fill="hold">
                      <p:stCondLst>
                        <p:cond delay="indefinite"/>
                      </p:stCondLst>
                      <p:childTnLst>
                        <p:par>
                          <p:cTn id="102" fill="hold">
                            <p:stCondLst>
                              <p:cond delay="0"/>
                            </p:stCondLst>
                            <p:childTnLst>
                              <p:par>
                                <p:cTn id="103" presetID="31" presetClass="entr" presetSubtype="0" fill="hold" nodeType="clickEffect">
                                  <p:stCondLst>
                                    <p:cond delay="0"/>
                                  </p:stCondLst>
                                  <p:childTnLst>
                                    <p:set>
                                      <p:cBhvr>
                                        <p:cTn id="104" dur="1" fill="hold">
                                          <p:stCondLst>
                                            <p:cond delay="0"/>
                                          </p:stCondLst>
                                        </p:cTn>
                                        <p:tgtEl>
                                          <p:spTgt spid="49"/>
                                        </p:tgtEl>
                                        <p:attrNameLst>
                                          <p:attrName>style.visibility</p:attrName>
                                        </p:attrNameLst>
                                      </p:cBhvr>
                                      <p:to>
                                        <p:strVal val="visible"/>
                                      </p:to>
                                    </p:set>
                                    <p:anim calcmode="lin" valueType="num">
                                      <p:cBhvr>
                                        <p:cTn id="105" dur="500" fill="hold"/>
                                        <p:tgtEl>
                                          <p:spTgt spid="49"/>
                                        </p:tgtEl>
                                        <p:attrNameLst>
                                          <p:attrName>ppt_w</p:attrName>
                                        </p:attrNameLst>
                                      </p:cBhvr>
                                      <p:tavLst>
                                        <p:tav tm="0">
                                          <p:val>
                                            <p:fltVal val="0"/>
                                          </p:val>
                                        </p:tav>
                                        <p:tav tm="100000">
                                          <p:val>
                                            <p:strVal val="#ppt_w"/>
                                          </p:val>
                                        </p:tav>
                                      </p:tavLst>
                                    </p:anim>
                                    <p:anim calcmode="lin" valueType="num">
                                      <p:cBhvr>
                                        <p:cTn id="106" dur="500" fill="hold"/>
                                        <p:tgtEl>
                                          <p:spTgt spid="49"/>
                                        </p:tgtEl>
                                        <p:attrNameLst>
                                          <p:attrName>ppt_h</p:attrName>
                                        </p:attrNameLst>
                                      </p:cBhvr>
                                      <p:tavLst>
                                        <p:tav tm="0">
                                          <p:val>
                                            <p:fltVal val="0"/>
                                          </p:val>
                                        </p:tav>
                                        <p:tav tm="100000">
                                          <p:val>
                                            <p:strVal val="#ppt_h"/>
                                          </p:val>
                                        </p:tav>
                                      </p:tavLst>
                                    </p:anim>
                                    <p:anim calcmode="lin" valueType="num">
                                      <p:cBhvr>
                                        <p:cTn id="107" dur="500" fill="hold"/>
                                        <p:tgtEl>
                                          <p:spTgt spid="49"/>
                                        </p:tgtEl>
                                        <p:attrNameLst>
                                          <p:attrName>style.rotation</p:attrName>
                                        </p:attrNameLst>
                                      </p:cBhvr>
                                      <p:tavLst>
                                        <p:tav tm="0">
                                          <p:val>
                                            <p:fltVal val="90"/>
                                          </p:val>
                                        </p:tav>
                                        <p:tav tm="100000">
                                          <p:val>
                                            <p:fltVal val="0"/>
                                          </p:val>
                                        </p:tav>
                                      </p:tavLst>
                                    </p:anim>
                                    <p:animEffect transition="in" filter="fade">
                                      <p:cBhvr>
                                        <p:cTn id="108" dur="500"/>
                                        <p:tgtEl>
                                          <p:spTgt spid="49"/>
                                        </p:tgtEl>
                                      </p:cBhvr>
                                    </p:animEffec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6" grpId="0" animBg="1"/>
      <p:bldP spid="24" grpId="0" animBg="1"/>
      <p:bldP spid="26" grpId="0"/>
      <p:bldP spid="29" grpId="0"/>
      <p:bldP spid="32" grpId="0"/>
      <p:bldP spid="34" grpId="0"/>
      <p:bldP spid="42" grpId="0"/>
      <p:bldP spid="44" grpId="0"/>
      <p:bldP spid="46" grpId="0"/>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GB" sz="3200" dirty="0">
                  <a:solidFill>
                    <a:srgbClr val="595959"/>
                  </a:solidFill>
                </a:rPr>
                <a:t>On arrival at facility</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17" name="Group 16">
            <a:extLst>
              <a:ext uri="{FF2B5EF4-FFF2-40B4-BE49-F238E27FC236}">
                <a16:creationId xmlns:a16="http://schemas.microsoft.com/office/drawing/2014/main" id="{4A2A3AAB-F8CF-F03C-2058-A663CE74EB8C}"/>
              </a:ext>
            </a:extLst>
          </p:cNvPr>
          <p:cNvGrpSpPr/>
          <p:nvPr/>
        </p:nvGrpSpPr>
        <p:grpSpPr>
          <a:xfrm>
            <a:off x="928800" y="892135"/>
            <a:ext cx="10410092" cy="1178716"/>
            <a:chOff x="182145" y="2093341"/>
            <a:chExt cx="10410092" cy="1178716"/>
          </a:xfrm>
        </p:grpSpPr>
        <p:sp>
          <p:nvSpPr>
            <p:cNvPr id="18" name="grid1">
              <a:extLst>
                <a:ext uri="{FF2B5EF4-FFF2-40B4-BE49-F238E27FC236}">
                  <a16:creationId xmlns:a16="http://schemas.microsoft.com/office/drawing/2014/main" id="{51761E06-7759-1589-639D-4749BD063F51}"/>
                </a:ext>
              </a:extLst>
            </p:cNvPr>
            <p:cNvSpPr txBox="1"/>
            <p:nvPr/>
          </p:nvSpPr>
          <p:spPr>
            <a:xfrm>
              <a:off x="182145" y="2093341"/>
              <a:ext cx="10410092" cy="1178716"/>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2" name="quest type 1">
              <a:extLst>
                <a:ext uri="{FF2B5EF4-FFF2-40B4-BE49-F238E27FC236}">
                  <a16:creationId xmlns:a16="http://schemas.microsoft.com/office/drawing/2014/main" id="{046E0BF6-DA3F-7535-7DC9-742DBEE11323}"/>
                </a:ext>
              </a:extLst>
            </p:cNvPr>
            <p:cNvSpPr/>
            <p:nvPr/>
          </p:nvSpPr>
          <p:spPr>
            <a:xfrm>
              <a:off x="533066" y="2448699"/>
              <a:ext cx="468000" cy="468000"/>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rgbClr val="595959"/>
                </a:solidFill>
              </a:endParaRPr>
            </a:p>
          </p:txBody>
        </p:sp>
      </p:grpSp>
      <p:sp>
        <p:nvSpPr>
          <p:cNvPr id="23" name="TextBox 22">
            <a:extLst>
              <a:ext uri="{FF2B5EF4-FFF2-40B4-BE49-F238E27FC236}">
                <a16:creationId xmlns:a16="http://schemas.microsoft.com/office/drawing/2014/main" id="{D5DFAA55-5390-BFB7-4DBE-924217010931}"/>
              </a:ext>
            </a:extLst>
          </p:cNvPr>
          <p:cNvSpPr txBox="1"/>
          <p:nvPr/>
        </p:nvSpPr>
        <p:spPr>
          <a:xfrm>
            <a:off x="2077199" y="1250661"/>
            <a:ext cx="9149039" cy="461665"/>
          </a:xfrm>
          <a:prstGeom prst="rect">
            <a:avLst/>
          </a:prstGeom>
          <a:noFill/>
        </p:spPr>
        <p:txBody>
          <a:bodyPr wrap="square">
            <a:spAutoFit/>
          </a:bodyPr>
          <a:lstStyle/>
          <a:p>
            <a:r>
              <a:rPr lang="en-GB" sz="2400" b="1" dirty="0">
                <a:solidFill>
                  <a:schemeClr val="tx1">
                    <a:lumMod val="65000"/>
                    <a:lumOff val="35000"/>
                  </a:schemeClr>
                </a:solidFill>
              </a:rPr>
              <a:t>Meet with the facility in-charge</a:t>
            </a:r>
            <a:endParaRPr lang="en-GB" sz="2400" dirty="0">
              <a:solidFill>
                <a:schemeClr val="tx1">
                  <a:lumMod val="65000"/>
                  <a:lumOff val="35000"/>
                </a:schemeClr>
              </a:solidFill>
            </a:endParaRPr>
          </a:p>
        </p:txBody>
      </p:sp>
      <p:sp>
        <p:nvSpPr>
          <p:cNvPr id="28" name="bulletText2">
            <a:extLst>
              <a:ext uri="{FF2B5EF4-FFF2-40B4-BE49-F238E27FC236}">
                <a16:creationId xmlns:a16="http://schemas.microsoft.com/office/drawing/2014/main" id="{F4529FC2-1CDD-4657-B1A8-ED7C22FDEAEC}"/>
              </a:ext>
            </a:extLst>
          </p:cNvPr>
          <p:cNvSpPr txBox="1"/>
          <p:nvPr/>
        </p:nvSpPr>
        <p:spPr>
          <a:xfrm>
            <a:off x="5420623" y="4456034"/>
            <a:ext cx="5918269"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services where staff may leave early</a:t>
            </a:r>
          </a:p>
        </p:txBody>
      </p:sp>
      <p:sp>
        <p:nvSpPr>
          <p:cNvPr id="31" name="bulletText3">
            <a:extLst>
              <a:ext uri="{FF2B5EF4-FFF2-40B4-BE49-F238E27FC236}">
                <a16:creationId xmlns:a16="http://schemas.microsoft.com/office/drawing/2014/main" id="{FD473679-12EA-4370-BB6E-7CD8B0D8EAC0}"/>
              </a:ext>
            </a:extLst>
          </p:cNvPr>
          <p:cNvSpPr txBox="1"/>
          <p:nvPr/>
        </p:nvSpPr>
        <p:spPr>
          <a:xfrm>
            <a:off x="5420985" y="5148231"/>
            <a:ext cx="5805254"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services that may close early or during lunch</a:t>
            </a:r>
          </a:p>
        </p:txBody>
      </p:sp>
      <p:pic>
        <p:nvPicPr>
          <p:cNvPr id="36" name="bullet02">
            <a:extLst>
              <a:ext uri="{FF2B5EF4-FFF2-40B4-BE49-F238E27FC236}">
                <a16:creationId xmlns:a16="http://schemas.microsoft.com/office/drawing/2014/main" id="{D05F2D20-A4E3-4480-B9DC-E0993F548D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2253" y="4625666"/>
            <a:ext cx="117692" cy="122400"/>
          </a:xfrm>
          <a:prstGeom prst="rect">
            <a:avLst/>
          </a:prstGeom>
        </p:spPr>
      </p:pic>
      <p:pic>
        <p:nvPicPr>
          <p:cNvPr id="37" name="bullet03">
            <a:extLst>
              <a:ext uri="{FF2B5EF4-FFF2-40B4-BE49-F238E27FC236}">
                <a16:creationId xmlns:a16="http://schemas.microsoft.com/office/drawing/2014/main" id="{AB6CB7CF-9EFC-4FEA-952F-3B3D67C1BD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2615" y="5333412"/>
            <a:ext cx="117692" cy="122400"/>
          </a:xfrm>
          <a:prstGeom prst="rect">
            <a:avLst/>
          </a:prstGeom>
        </p:spPr>
      </p:pic>
      <p:grpSp>
        <p:nvGrpSpPr>
          <p:cNvPr id="38" name="Group 37">
            <a:extLst>
              <a:ext uri="{FF2B5EF4-FFF2-40B4-BE49-F238E27FC236}">
                <a16:creationId xmlns:a16="http://schemas.microsoft.com/office/drawing/2014/main" id="{B09D6BE2-04B2-4758-BA64-7FDD1A73FFAA}"/>
              </a:ext>
            </a:extLst>
          </p:cNvPr>
          <p:cNvGrpSpPr/>
          <p:nvPr/>
        </p:nvGrpSpPr>
        <p:grpSpPr>
          <a:xfrm>
            <a:off x="734149" y="2574770"/>
            <a:ext cx="3545751" cy="3545751"/>
            <a:chOff x="476038" y="1416377"/>
            <a:chExt cx="3946267" cy="3946267"/>
          </a:xfrm>
        </p:grpSpPr>
        <p:sp>
          <p:nvSpPr>
            <p:cNvPr id="39" name="circle">
              <a:extLst>
                <a:ext uri="{FF2B5EF4-FFF2-40B4-BE49-F238E27FC236}">
                  <a16:creationId xmlns:a16="http://schemas.microsoft.com/office/drawing/2014/main" id="{455D5A40-0E17-4B05-BCB3-4240434F573E}"/>
                </a:ext>
              </a:extLst>
            </p:cNvPr>
            <p:cNvSpPr/>
            <p:nvPr/>
          </p:nvSpPr>
          <p:spPr>
            <a:xfrm>
              <a:off x="476038" y="1416377"/>
              <a:ext cx="3946267" cy="3946267"/>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39">
              <a:extLst>
                <a:ext uri="{FF2B5EF4-FFF2-40B4-BE49-F238E27FC236}">
                  <a16:creationId xmlns:a16="http://schemas.microsoft.com/office/drawing/2014/main" id="{2B979E63-AD6D-4FF9-9E92-0EB1D31D3E7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30000"/>
                      </a14:imgEffect>
                    </a14:imgLayer>
                  </a14:imgProps>
                </a:ext>
                <a:ext uri="{28A0092B-C50C-407E-A947-70E740481C1C}">
                  <a14:useLocalDpi xmlns:a14="http://schemas.microsoft.com/office/drawing/2010/main" val="0"/>
                </a:ext>
              </a:extLst>
            </a:blip>
            <a:stretch>
              <a:fillRect/>
            </a:stretch>
          </p:blipFill>
          <p:spPr>
            <a:xfrm>
              <a:off x="700726" y="1641065"/>
              <a:ext cx="3496890" cy="3496890"/>
            </a:xfrm>
            <a:prstGeom prst="rect">
              <a:avLst/>
            </a:prstGeom>
          </p:spPr>
        </p:pic>
      </p:grpSp>
      <p:sp>
        <p:nvSpPr>
          <p:cNvPr id="41" name="bulletText1">
            <a:extLst>
              <a:ext uri="{FF2B5EF4-FFF2-40B4-BE49-F238E27FC236}">
                <a16:creationId xmlns:a16="http://schemas.microsoft.com/office/drawing/2014/main" id="{AEFF400C-D695-47DF-AA5C-35C43FACB127}"/>
              </a:ext>
            </a:extLst>
          </p:cNvPr>
          <p:cNvSpPr txBox="1"/>
          <p:nvPr/>
        </p:nvSpPr>
        <p:spPr>
          <a:xfrm>
            <a:off x="5420623" y="3730152"/>
            <a:ext cx="5334649"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services only offered at certain times</a:t>
            </a:r>
          </a:p>
        </p:txBody>
      </p:sp>
      <p:pic>
        <p:nvPicPr>
          <p:cNvPr id="50" name="bullet01">
            <a:extLst>
              <a:ext uri="{FF2B5EF4-FFF2-40B4-BE49-F238E27FC236}">
                <a16:creationId xmlns:a16="http://schemas.microsoft.com/office/drawing/2014/main" id="{A31BF6E1-9F06-4FFD-B57B-433B884539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2253" y="3899784"/>
            <a:ext cx="117692" cy="122400"/>
          </a:xfrm>
          <a:prstGeom prst="rect">
            <a:avLst/>
          </a:prstGeom>
        </p:spPr>
      </p:pic>
      <p:sp>
        <p:nvSpPr>
          <p:cNvPr id="24" name="TextBox 23">
            <a:extLst>
              <a:ext uri="{FF2B5EF4-FFF2-40B4-BE49-F238E27FC236}">
                <a16:creationId xmlns:a16="http://schemas.microsoft.com/office/drawing/2014/main" id="{60449AE1-11C8-4286-91A5-020447FA9D8C}"/>
              </a:ext>
            </a:extLst>
          </p:cNvPr>
          <p:cNvSpPr txBox="1"/>
          <p:nvPr/>
        </p:nvSpPr>
        <p:spPr>
          <a:xfrm>
            <a:off x="4481784" y="2674333"/>
            <a:ext cx="6774183" cy="830997"/>
          </a:xfrm>
          <a:prstGeom prst="rect">
            <a:avLst/>
          </a:prstGeom>
          <a:noFill/>
        </p:spPr>
        <p:txBody>
          <a:bodyPr wrap="square">
            <a:spAutoFit/>
          </a:bodyPr>
          <a:lstStyle/>
          <a:p>
            <a:r>
              <a:rPr lang="en-GB" sz="2400" dirty="0">
                <a:solidFill>
                  <a:schemeClr val="tx1">
                    <a:lumMod val="65000"/>
                    <a:lumOff val="35000"/>
                  </a:schemeClr>
                </a:solidFill>
              </a:rPr>
              <a:t>Identify any services where staff need to be interviewed at specific times, </a:t>
            </a:r>
            <a:r>
              <a:rPr lang="en-GB" sz="2400">
                <a:solidFill>
                  <a:schemeClr val="tx1">
                    <a:lumMod val="65000"/>
                    <a:lumOff val="35000"/>
                  </a:schemeClr>
                </a:solidFill>
              </a:rPr>
              <a:t>for example:</a:t>
            </a:r>
            <a:endParaRPr lang="en-GB" sz="2400" dirty="0">
              <a:solidFill>
                <a:schemeClr val="tx1">
                  <a:lumMod val="65000"/>
                  <a:lumOff val="35000"/>
                </a:schemeClr>
              </a:solidFill>
            </a:endParaRPr>
          </a:p>
        </p:txBody>
      </p:sp>
    </p:spTree>
    <p:custDataLst>
      <p:tags r:id="rId1"/>
    </p:custDataLst>
    <p:extLst>
      <p:ext uri="{BB962C8B-B14F-4D97-AF65-F5344CB8AC3E}">
        <p14:creationId xmlns:p14="http://schemas.microsoft.com/office/powerpoint/2010/main" val="4046148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anim calcmode="lin" valueType="num">
                                      <p:cBhvr>
                                        <p:cTn id="8" dur="500" fill="hold"/>
                                        <p:tgtEl>
                                          <p:spTgt spid="38"/>
                                        </p:tgtEl>
                                        <p:attrNameLst>
                                          <p:attrName>ppt_x</p:attrName>
                                        </p:attrNameLst>
                                      </p:cBhvr>
                                      <p:tavLst>
                                        <p:tav tm="0">
                                          <p:val>
                                            <p:strVal val="#ppt_x"/>
                                          </p:val>
                                        </p:tav>
                                        <p:tav tm="100000">
                                          <p:val>
                                            <p:strVal val="#ppt_x"/>
                                          </p:val>
                                        </p:tav>
                                      </p:tavLst>
                                    </p:anim>
                                    <p:anim calcmode="lin" valueType="num">
                                      <p:cBhvr>
                                        <p:cTn id="9" dur="500" fill="hold"/>
                                        <p:tgtEl>
                                          <p:spTgt spid="38"/>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p:cTn id="17" dur="500" fill="hold"/>
                                        <p:tgtEl>
                                          <p:spTgt spid="50"/>
                                        </p:tgtEl>
                                        <p:attrNameLst>
                                          <p:attrName>ppt_w</p:attrName>
                                        </p:attrNameLst>
                                      </p:cBhvr>
                                      <p:tavLst>
                                        <p:tav tm="0">
                                          <p:val>
                                            <p:fltVal val="0"/>
                                          </p:val>
                                        </p:tav>
                                        <p:tav tm="100000">
                                          <p:val>
                                            <p:strVal val="#ppt_w"/>
                                          </p:val>
                                        </p:tav>
                                      </p:tavLst>
                                    </p:anim>
                                    <p:anim calcmode="lin" valueType="num">
                                      <p:cBhvr>
                                        <p:cTn id="18" dur="500" fill="hold"/>
                                        <p:tgtEl>
                                          <p:spTgt spid="50"/>
                                        </p:tgtEl>
                                        <p:attrNameLst>
                                          <p:attrName>ppt_h</p:attrName>
                                        </p:attrNameLst>
                                      </p:cBhvr>
                                      <p:tavLst>
                                        <p:tav tm="0">
                                          <p:val>
                                            <p:fltVal val="0"/>
                                          </p:val>
                                        </p:tav>
                                        <p:tav tm="100000">
                                          <p:val>
                                            <p:strVal val="#ppt_h"/>
                                          </p:val>
                                        </p:tav>
                                      </p:tavLst>
                                    </p:anim>
                                    <p:anim calcmode="lin" valueType="num">
                                      <p:cBhvr>
                                        <p:cTn id="19" dur="500" fill="hold"/>
                                        <p:tgtEl>
                                          <p:spTgt spid="50"/>
                                        </p:tgtEl>
                                        <p:attrNameLst>
                                          <p:attrName>style.rotation</p:attrName>
                                        </p:attrNameLst>
                                      </p:cBhvr>
                                      <p:tavLst>
                                        <p:tav tm="0">
                                          <p:val>
                                            <p:fltVal val="90"/>
                                          </p:val>
                                        </p:tav>
                                        <p:tav tm="100000">
                                          <p:val>
                                            <p:fltVal val="0"/>
                                          </p:val>
                                        </p:tav>
                                      </p:tavLst>
                                    </p:anim>
                                    <p:animEffect transition="in" filter="fade">
                                      <p:cBhvr>
                                        <p:cTn id="20" dur="500"/>
                                        <p:tgtEl>
                                          <p:spTgt spid="50"/>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ppt_w</p:attrName>
                                        </p:attrNameLst>
                                      </p:cBhvr>
                                      <p:tavLst>
                                        <p:tav tm="0">
                                          <p:val>
                                            <p:fltVal val="0"/>
                                          </p:val>
                                        </p:tav>
                                        <p:tav tm="100000">
                                          <p:val>
                                            <p:strVal val="#ppt_w"/>
                                          </p:val>
                                        </p:tav>
                                      </p:tavLst>
                                    </p:anim>
                                    <p:anim calcmode="lin" valueType="num">
                                      <p:cBhvr>
                                        <p:cTn id="30" dur="500" fill="hold"/>
                                        <p:tgtEl>
                                          <p:spTgt spid="36"/>
                                        </p:tgtEl>
                                        <p:attrNameLst>
                                          <p:attrName>ppt_h</p:attrName>
                                        </p:attrNameLst>
                                      </p:cBhvr>
                                      <p:tavLst>
                                        <p:tav tm="0">
                                          <p:val>
                                            <p:fltVal val="0"/>
                                          </p:val>
                                        </p:tav>
                                        <p:tav tm="100000">
                                          <p:val>
                                            <p:strVal val="#ppt_h"/>
                                          </p:val>
                                        </p:tav>
                                      </p:tavLst>
                                    </p:anim>
                                    <p:anim calcmode="lin" valueType="num">
                                      <p:cBhvr>
                                        <p:cTn id="31" dur="500" fill="hold"/>
                                        <p:tgtEl>
                                          <p:spTgt spid="36"/>
                                        </p:tgtEl>
                                        <p:attrNameLst>
                                          <p:attrName>style.rotation</p:attrName>
                                        </p:attrNameLst>
                                      </p:cBhvr>
                                      <p:tavLst>
                                        <p:tav tm="0">
                                          <p:val>
                                            <p:fltVal val="90"/>
                                          </p:val>
                                        </p:tav>
                                        <p:tav tm="100000">
                                          <p:val>
                                            <p:fltVal val="0"/>
                                          </p:val>
                                        </p:tav>
                                      </p:tavLst>
                                    </p:anim>
                                    <p:animEffect transition="in" filter="fade">
                                      <p:cBhvr>
                                        <p:cTn id="32" dur="500"/>
                                        <p:tgtEl>
                                          <p:spTgt spid="36"/>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p:cTn id="41" dur="500" fill="hold"/>
                                        <p:tgtEl>
                                          <p:spTgt spid="37"/>
                                        </p:tgtEl>
                                        <p:attrNameLst>
                                          <p:attrName>ppt_w</p:attrName>
                                        </p:attrNameLst>
                                      </p:cBhvr>
                                      <p:tavLst>
                                        <p:tav tm="0">
                                          <p:val>
                                            <p:fltVal val="0"/>
                                          </p:val>
                                        </p:tav>
                                        <p:tav tm="100000">
                                          <p:val>
                                            <p:strVal val="#ppt_w"/>
                                          </p:val>
                                        </p:tav>
                                      </p:tavLst>
                                    </p:anim>
                                    <p:anim calcmode="lin" valueType="num">
                                      <p:cBhvr>
                                        <p:cTn id="42" dur="500" fill="hold"/>
                                        <p:tgtEl>
                                          <p:spTgt spid="37"/>
                                        </p:tgtEl>
                                        <p:attrNameLst>
                                          <p:attrName>ppt_h</p:attrName>
                                        </p:attrNameLst>
                                      </p:cBhvr>
                                      <p:tavLst>
                                        <p:tav tm="0">
                                          <p:val>
                                            <p:fltVal val="0"/>
                                          </p:val>
                                        </p:tav>
                                        <p:tav tm="100000">
                                          <p:val>
                                            <p:strVal val="#ppt_h"/>
                                          </p:val>
                                        </p:tav>
                                      </p:tavLst>
                                    </p:anim>
                                    <p:anim calcmode="lin" valueType="num">
                                      <p:cBhvr>
                                        <p:cTn id="43" dur="500" fill="hold"/>
                                        <p:tgtEl>
                                          <p:spTgt spid="37"/>
                                        </p:tgtEl>
                                        <p:attrNameLst>
                                          <p:attrName>style.rotation</p:attrName>
                                        </p:attrNameLst>
                                      </p:cBhvr>
                                      <p:tavLst>
                                        <p:tav tm="0">
                                          <p:val>
                                            <p:fltVal val="90"/>
                                          </p:val>
                                        </p:tav>
                                        <p:tav tm="100000">
                                          <p:val>
                                            <p:fltVal val="0"/>
                                          </p:val>
                                        </p:tav>
                                      </p:tavLst>
                                    </p:anim>
                                    <p:animEffect transition="in" filter="fade">
                                      <p:cBhvr>
                                        <p:cTn id="44" dur="500"/>
                                        <p:tgtEl>
                                          <p:spTgt spid="37"/>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1" grpId="0"/>
      <p:bldP spid="41" grpId="0"/>
      <p:bldP spid="24"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tkinson Hyperlegible"/>
        <a:ea typeface=""/>
        <a:cs typeface=""/>
      </a:majorFont>
      <a:minorFont>
        <a:latin typeface="Atkinson Hyperlegib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25849</TotalTime>
  <Words>2040</Words>
  <Application>Microsoft Office PowerPoint</Application>
  <PresentationFormat>Widescreen</PresentationFormat>
  <Paragraphs>200</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Calibri</vt:lpstr>
      <vt:lpstr>Atkinson Hyperlegible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HHFA_dc_tot_module6_unit3_en</dc:title>
  <dc:creator>WHO</dc:creator>
  <cp:lastModifiedBy>Yolanda Barbera</cp:lastModifiedBy>
  <cp:revision>202</cp:revision>
  <dcterms:created xsi:type="dcterms:W3CDTF">2022-07-29T14:12:36Z</dcterms:created>
  <dcterms:modified xsi:type="dcterms:W3CDTF">2023-05-15T20:24:17Z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49A61451-EF37-459D-B250-D6265FEC33DA</vt:lpwstr>
  </property>
  <property fmtid="{D5CDD505-2E9C-101B-9397-08002B2CF9AE}" pid="3" name="ArticulatePath">
    <vt:lpwstr>skin-v0.2</vt:lpwstr>
  </property>
</Properties>
</file>